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58" r:id="rId3"/>
    <p:sldId id="259" r:id="rId4"/>
    <p:sldId id="260" r:id="rId5"/>
    <p:sldId id="262" r:id="rId6"/>
    <p:sldId id="263" r:id="rId7"/>
    <p:sldId id="283" r:id="rId8"/>
    <p:sldId id="284" r:id="rId9"/>
    <p:sldId id="285" r:id="rId10"/>
    <p:sldId id="287" r:id="rId11"/>
    <p:sldId id="294" r:id="rId12"/>
    <p:sldId id="295" r:id="rId13"/>
    <p:sldId id="261" r:id="rId14"/>
    <p:sldId id="265" r:id="rId15"/>
    <p:sldId id="266" r:id="rId16"/>
    <p:sldId id="290" r:id="rId17"/>
    <p:sldId id="298" r:id="rId18"/>
    <p:sldId id="267" r:id="rId19"/>
    <p:sldId id="288" r:id="rId20"/>
    <p:sldId id="268" r:id="rId21"/>
    <p:sldId id="269" r:id="rId22"/>
    <p:sldId id="270" r:id="rId23"/>
    <p:sldId id="296" r:id="rId24"/>
    <p:sldId id="280" r:id="rId25"/>
    <p:sldId id="272" r:id="rId26"/>
    <p:sldId id="271" r:id="rId27"/>
    <p:sldId id="292" r:id="rId28"/>
    <p:sldId id="291" r:id="rId29"/>
    <p:sldId id="293" r:id="rId30"/>
    <p:sldId id="276" r:id="rId31"/>
  </p:sldIdLst>
  <p:sldSz cx="18288000" cy="10287000"/>
  <p:notesSz cx="6797675" cy="9926638"/>
  <p:embeddedFontLst>
    <p:embeddedFont>
      <p:font typeface="League Spartan" panose="020B0604020202020204" charset="0"/>
      <p:regular r:id="rId33"/>
    </p:embeddedFont>
    <p:embeddedFont>
      <p:font typeface="Montserrat Light" panose="00000400000000000000" pitchFamily="2"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073"/>
    <a:srgbClr val="070845"/>
    <a:srgbClr val="0DB8EE"/>
    <a:srgbClr val="9B4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656" autoAdjust="0"/>
  </p:normalViewPr>
  <p:slideViewPr>
    <p:cSldViewPr>
      <p:cViewPr varScale="1">
        <p:scale>
          <a:sx n="62" d="100"/>
          <a:sy n="62" d="100"/>
        </p:scale>
        <p:origin x="2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F7FCB-F56F-4366-B33B-E3C3704347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AB4847-E6DC-4A47-B4FF-2D0421C39C16}">
      <dgm:prSet/>
      <dgm:spPr>
        <a:solidFill>
          <a:srgbClr val="0DB8EE"/>
        </a:solidFill>
      </dgm:spPr>
      <dgm:t>
        <a:bodyPr/>
        <a:lstStyle/>
        <a:p>
          <a:r>
            <a:rPr lang="en-US" dirty="0"/>
            <a:t>Family Pass Emerald Park &amp; Cadbury Hamper</a:t>
          </a:r>
        </a:p>
      </dgm:t>
    </dgm:pt>
    <dgm:pt modelId="{7F6889F6-2DF6-4796-ABC8-7CBF9BEBF169}" type="parTrans" cxnId="{EA1B8988-C174-4C12-A37D-77FAB143AED2}">
      <dgm:prSet/>
      <dgm:spPr/>
      <dgm:t>
        <a:bodyPr/>
        <a:lstStyle/>
        <a:p>
          <a:endParaRPr lang="en-US"/>
        </a:p>
      </dgm:t>
    </dgm:pt>
    <dgm:pt modelId="{E11D3019-887B-4593-9674-FA99B2B8FD79}" type="sibTrans" cxnId="{EA1B8988-C174-4C12-A37D-77FAB143AED2}">
      <dgm:prSet/>
      <dgm:spPr/>
      <dgm:t>
        <a:bodyPr/>
        <a:lstStyle/>
        <a:p>
          <a:endParaRPr lang="en-US"/>
        </a:p>
      </dgm:t>
    </dgm:pt>
    <dgm:pt modelId="{042C4B9A-8A82-49BC-B804-C3A2FCC6774C}">
      <dgm:prSet/>
      <dgm:spPr>
        <a:solidFill>
          <a:srgbClr val="0DB8EE"/>
        </a:solidFill>
      </dgm:spPr>
      <dgm:t>
        <a:bodyPr/>
        <a:lstStyle/>
        <a:p>
          <a:r>
            <a:rPr lang="en-US" dirty="0"/>
            <a:t>Glamping Stay </a:t>
          </a:r>
        </a:p>
      </dgm:t>
    </dgm:pt>
    <dgm:pt modelId="{BA376D79-C21D-4B4D-9BA1-B42846801FE9}" type="parTrans" cxnId="{B432CC51-16B2-4837-B6B5-C929120EE99D}">
      <dgm:prSet/>
      <dgm:spPr/>
      <dgm:t>
        <a:bodyPr/>
        <a:lstStyle/>
        <a:p>
          <a:endParaRPr lang="en-US"/>
        </a:p>
      </dgm:t>
    </dgm:pt>
    <dgm:pt modelId="{BD6E2CDA-9C90-413C-BC9E-4747C00E59FC}" type="sibTrans" cxnId="{B432CC51-16B2-4837-B6B5-C929120EE99D}">
      <dgm:prSet/>
      <dgm:spPr/>
      <dgm:t>
        <a:bodyPr/>
        <a:lstStyle/>
        <a:p>
          <a:endParaRPr lang="en-US"/>
        </a:p>
      </dgm:t>
    </dgm:pt>
    <dgm:pt modelId="{C60F0379-2B8C-4883-8D9E-479B0DE77043}">
      <dgm:prSet/>
      <dgm:spPr>
        <a:solidFill>
          <a:srgbClr val="0DB8EE"/>
        </a:solidFill>
      </dgm:spPr>
      <dgm:t>
        <a:bodyPr/>
        <a:lstStyle/>
        <a:p>
          <a:r>
            <a:rPr lang="en-US" dirty="0"/>
            <a:t>Coffee Machine </a:t>
          </a:r>
        </a:p>
      </dgm:t>
    </dgm:pt>
    <dgm:pt modelId="{25DEDF32-6FAF-48F8-87D9-0FB85CE7509A}" type="parTrans" cxnId="{A75B4992-63CF-4B96-9F1E-B74F05610E1F}">
      <dgm:prSet/>
      <dgm:spPr/>
      <dgm:t>
        <a:bodyPr/>
        <a:lstStyle/>
        <a:p>
          <a:endParaRPr lang="en-US"/>
        </a:p>
      </dgm:t>
    </dgm:pt>
    <dgm:pt modelId="{9981F7E5-E072-41C0-AB36-CDD7DBAE13E1}" type="sibTrans" cxnId="{A75B4992-63CF-4B96-9F1E-B74F05610E1F}">
      <dgm:prSet/>
      <dgm:spPr/>
      <dgm:t>
        <a:bodyPr/>
        <a:lstStyle/>
        <a:p>
          <a:endParaRPr lang="en-US"/>
        </a:p>
      </dgm:t>
    </dgm:pt>
    <dgm:pt modelId="{00FAC622-0264-4F41-BD29-462508D1E6E4}">
      <dgm:prSet/>
      <dgm:spPr>
        <a:solidFill>
          <a:srgbClr val="0DB8EE"/>
        </a:solidFill>
      </dgm:spPr>
      <dgm:t>
        <a:bodyPr/>
        <a:lstStyle/>
        <a:p>
          <a:r>
            <a:rPr lang="en-US" dirty="0"/>
            <a:t>£500 Hays Travel Voucher</a:t>
          </a:r>
        </a:p>
      </dgm:t>
    </dgm:pt>
    <dgm:pt modelId="{3048AB6F-F5D8-43E7-BDD3-B69EA4720D85}" type="parTrans" cxnId="{AC6C4FEE-4617-4568-AA12-953AFAA6F262}">
      <dgm:prSet/>
      <dgm:spPr/>
      <dgm:t>
        <a:bodyPr/>
        <a:lstStyle/>
        <a:p>
          <a:endParaRPr lang="en-US"/>
        </a:p>
      </dgm:t>
    </dgm:pt>
    <dgm:pt modelId="{C340E7BD-6927-4BF6-ABA9-3863AF7BA34E}" type="sibTrans" cxnId="{AC6C4FEE-4617-4568-AA12-953AFAA6F262}">
      <dgm:prSet/>
      <dgm:spPr/>
      <dgm:t>
        <a:bodyPr/>
        <a:lstStyle/>
        <a:p>
          <a:endParaRPr lang="en-US"/>
        </a:p>
      </dgm:t>
    </dgm:pt>
    <dgm:pt modelId="{B11CBE7F-F243-404F-A6A6-5FD7A92120D2}">
      <dgm:prSet/>
      <dgm:spPr>
        <a:solidFill>
          <a:srgbClr val="0DB8EE"/>
        </a:solidFill>
      </dgm:spPr>
      <dgm:t>
        <a:bodyPr/>
        <a:lstStyle/>
        <a:p>
          <a:r>
            <a:rPr lang="en-US" dirty="0"/>
            <a:t>Overnight Stay in Dublin</a:t>
          </a:r>
        </a:p>
      </dgm:t>
    </dgm:pt>
    <dgm:pt modelId="{33A15CBB-3287-461B-88DE-AFEC3624F71D}" type="parTrans" cxnId="{554FC29B-F61C-44F2-A249-6F11641A82E2}">
      <dgm:prSet/>
      <dgm:spPr/>
      <dgm:t>
        <a:bodyPr/>
        <a:lstStyle/>
        <a:p>
          <a:endParaRPr lang="en-US"/>
        </a:p>
      </dgm:t>
    </dgm:pt>
    <dgm:pt modelId="{8AEB5A4E-50DF-4888-AC90-8D77B275D5B2}" type="sibTrans" cxnId="{554FC29B-F61C-44F2-A249-6F11641A82E2}">
      <dgm:prSet/>
      <dgm:spPr/>
      <dgm:t>
        <a:bodyPr/>
        <a:lstStyle/>
        <a:p>
          <a:endParaRPr lang="en-US"/>
        </a:p>
      </dgm:t>
    </dgm:pt>
    <dgm:pt modelId="{B52ED662-748F-4179-BD56-4C23D9B73189}">
      <dgm:prSet/>
      <dgm:spPr>
        <a:solidFill>
          <a:srgbClr val="0DB8EE"/>
        </a:solidFill>
      </dgm:spPr>
      <dgm:t>
        <a:bodyPr/>
        <a:lstStyle/>
        <a:p>
          <a:r>
            <a:rPr lang="en-US" dirty="0"/>
            <a:t>3 Wellbeing Hampers </a:t>
          </a:r>
        </a:p>
      </dgm:t>
    </dgm:pt>
    <dgm:pt modelId="{BF79252B-3C8C-4AFE-8B40-B00CE919FAC0}" type="parTrans" cxnId="{44AAF8C9-8074-4539-9912-79558C90CC48}">
      <dgm:prSet/>
      <dgm:spPr/>
      <dgm:t>
        <a:bodyPr/>
        <a:lstStyle/>
        <a:p>
          <a:endParaRPr lang="en-US"/>
        </a:p>
      </dgm:t>
    </dgm:pt>
    <dgm:pt modelId="{10D9AE92-BF97-4441-9169-E65DD592D910}" type="sibTrans" cxnId="{44AAF8C9-8074-4539-9912-79558C90CC48}">
      <dgm:prSet/>
      <dgm:spPr/>
      <dgm:t>
        <a:bodyPr/>
        <a:lstStyle/>
        <a:p>
          <a:endParaRPr lang="en-US"/>
        </a:p>
      </dgm:t>
    </dgm:pt>
    <dgm:pt modelId="{C6645066-14DE-409A-835A-637B32875469}">
      <dgm:prSet/>
      <dgm:spPr>
        <a:solidFill>
          <a:srgbClr val="0DB8EE"/>
        </a:solidFill>
      </dgm:spPr>
      <dgm:t>
        <a:bodyPr/>
        <a:lstStyle/>
        <a:p>
          <a:r>
            <a:rPr lang="en-US" dirty="0"/>
            <a:t>2 Pancake Day Hampers </a:t>
          </a:r>
        </a:p>
      </dgm:t>
    </dgm:pt>
    <dgm:pt modelId="{0CB1C322-4B37-4930-9D1B-C52C4AB293F1}" type="parTrans" cxnId="{D3A4D9BC-30D9-4774-9EC6-59F3F2E70CC4}">
      <dgm:prSet/>
      <dgm:spPr/>
      <dgm:t>
        <a:bodyPr/>
        <a:lstStyle/>
        <a:p>
          <a:endParaRPr lang="en-US"/>
        </a:p>
      </dgm:t>
    </dgm:pt>
    <dgm:pt modelId="{A4FE8A1E-B054-4BDD-BDE4-091AA299C15C}" type="sibTrans" cxnId="{D3A4D9BC-30D9-4774-9EC6-59F3F2E70CC4}">
      <dgm:prSet/>
      <dgm:spPr/>
      <dgm:t>
        <a:bodyPr/>
        <a:lstStyle/>
        <a:p>
          <a:endParaRPr lang="en-US"/>
        </a:p>
      </dgm:t>
    </dgm:pt>
    <dgm:pt modelId="{D3E3E1B4-CC00-4208-8037-02467018BC31}">
      <dgm:prSet/>
      <dgm:spPr>
        <a:solidFill>
          <a:srgbClr val="0DB8EE"/>
        </a:solidFill>
      </dgm:spPr>
      <dgm:t>
        <a:bodyPr/>
        <a:lstStyle/>
        <a:p>
          <a:r>
            <a:rPr lang="en-US" dirty="0"/>
            <a:t>12 Random Acts of Kindness</a:t>
          </a:r>
        </a:p>
      </dgm:t>
    </dgm:pt>
    <dgm:pt modelId="{D9BFF1E2-501E-4B34-8CDC-8E5ACE0099BF}" type="parTrans" cxnId="{8021FAFB-2761-4846-B407-4FC4E5A729FD}">
      <dgm:prSet/>
      <dgm:spPr/>
      <dgm:t>
        <a:bodyPr/>
        <a:lstStyle/>
        <a:p>
          <a:endParaRPr lang="en-US"/>
        </a:p>
      </dgm:t>
    </dgm:pt>
    <dgm:pt modelId="{D7301983-BAF0-4E73-8243-4BD766C5F80C}" type="sibTrans" cxnId="{8021FAFB-2761-4846-B407-4FC4E5A729FD}">
      <dgm:prSet/>
      <dgm:spPr/>
      <dgm:t>
        <a:bodyPr/>
        <a:lstStyle/>
        <a:p>
          <a:endParaRPr lang="en-US"/>
        </a:p>
      </dgm:t>
    </dgm:pt>
    <dgm:pt modelId="{84A24E1F-EB3A-452C-AAB3-688C1DE10419}">
      <dgm:prSet/>
      <dgm:spPr>
        <a:solidFill>
          <a:srgbClr val="0DB8EE"/>
        </a:solidFill>
      </dgm:spPr>
      <dgm:t>
        <a:bodyPr/>
        <a:lstStyle/>
        <a:p>
          <a:r>
            <a:rPr lang="en-US" dirty="0"/>
            <a:t>12 Easter Hampers </a:t>
          </a:r>
        </a:p>
      </dgm:t>
    </dgm:pt>
    <dgm:pt modelId="{B236E91C-0739-4AD8-ABA6-C0E9E72E3EC9}" type="parTrans" cxnId="{6C7E5804-2F14-461D-B1B9-517ABDE2D3DF}">
      <dgm:prSet/>
      <dgm:spPr/>
      <dgm:t>
        <a:bodyPr/>
        <a:lstStyle/>
        <a:p>
          <a:endParaRPr lang="en-US"/>
        </a:p>
      </dgm:t>
    </dgm:pt>
    <dgm:pt modelId="{768CD153-F6D3-4F55-BAEF-B37A67650D0C}" type="sibTrans" cxnId="{6C7E5804-2F14-461D-B1B9-517ABDE2D3DF}">
      <dgm:prSet/>
      <dgm:spPr/>
      <dgm:t>
        <a:bodyPr/>
        <a:lstStyle/>
        <a:p>
          <a:endParaRPr lang="en-US"/>
        </a:p>
      </dgm:t>
    </dgm:pt>
    <dgm:pt modelId="{9B571F27-2B7D-40BD-9A58-2FE7D1BAE3D3}">
      <dgm:prSet/>
      <dgm:spPr>
        <a:solidFill>
          <a:srgbClr val="0DB8EE"/>
        </a:solidFill>
      </dgm:spPr>
      <dgm:t>
        <a:bodyPr/>
        <a:lstStyle/>
        <a:p>
          <a:r>
            <a:rPr lang="en-US" dirty="0"/>
            <a:t>£500 The Range Voucher</a:t>
          </a:r>
        </a:p>
      </dgm:t>
    </dgm:pt>
    <dgm:pt modelId="{C9E25117-9792-4B6E-A61F-9BAC7D752E23}" type="parTrans" cxnId="{AD4D457A-1159-4590-BC4D-D1608CA32394}">
      <dgm:prSet/>
      <dgm:spPr/>
      <dgm:t>
        <a:bodyPr/>
        <a:lstStyle/>
        <a:p>
          <a:endParaRPr lang="en-GB"/>
        </a:p>
      </dgm:t>
    </dgm:pt>
    <dgm:pt modelId="{CDBDDF38-2F82-4024-9329-9DB7F40B1D44}" type="sibTrans" cxnId="{AD4D457A-1159-4590-BC4D-D1608CA32394}">
      <dgm:prSet/>
      <dgm:spPr/>
      <dgm:t>
        <a:bodyPr/>
        <a:lstStyle/>
        <a:p>
          <a:endParaRPr lang="en-GB"/>
        </a:p>
      </dgm:t>
    </dgm:pt>
    <dgm:pt modelId="{D74161CF-0F57-4D35-A724-558D92BE7EC2}">
      <dgm:prSet/>
      <dgm:spPr>
        <a:solidFill>
          <a:srgbClr val="0DB8EE"/>
        </a:solidFill>
      </dgm:spPr>
      <dgm:t>
        <a:bodyPr/>
        <a:lstStyle/>
        <a:p>
          <a:r>
            <a:rPr lang="en-US" dirty="0"/>
            <a:t>Family Pass Emerald Park &amp; Cadbury Hamper</a:t>
          </a:r>
        </a:p>
      </dgm:t>
    </dgm:pt>
    <dgm:pt modelId="{2D12AEFB-ACBA-4FF1-82FB-6FB1AABE0363}" type="parTrans" cxnId="{C8FDA600-9C55-40FD-82CA-5F8440BF4B8A}">
      <dgm:prSet/>
      <dgm:spPr/>
      <dgm:t>
        <a:bodyPr/>
        <a:lstStyle/>
        <a:p>
          <a:endParaRPr lang="en-GB"/>
        </a:p>
      </dgm:t>
    </dgm:pt>
    <dgm:pt modelId="{DFFBD033-D8CA-4A22-B3EA-C79F5BB9ED41}" type="sibTrans" cxnId="{C8FDA600-9C55-40FD-82CA-5F8440BF4B8A}">
      <dgm:prSet/>
      <dgm:spPr/>
      <dgm:t>
        <a:bodyPr/>
        <a:lstStyle/>
        <a:p>
          <a:endParaRPr lang="en-GB"/>
        </a:p>
      </dgm:t>
    </dgm:pt>
    <dgm:pt modelId="{0666F21C-CA72-4958-8372-F0934262BDA8}">
      <dgm:prSet/>
      <dgm:spPr>
        <a:solidFill>
          <a:srgbClr val="0DB8EE"/>
        </a:solidFill>
      </dgm:spPr>
      <dgm:t>
        <a:bodyPr/>
        <a:lstStyle/>
        <a:p>
          <a:r>
            <a:rPr lang="en-US" dirty="0"/>
            <a:t>6 Summer Hampers</a:t>
          </a:r>
        </a:p>
      </dgm:t>
    </dgm:pt>
    <dgm:pt modelId="{99279D11-5FA9-44F2-AD40-85C0131D70BA}" type="parTrans" cxnId="{4CE13CC5-242C-4774-A997-544AACE5951D}">
      <dgm:prSet/>
      <dgm:spPr/>
      <dgm:t>
        <a:bodyPr/>
        <a:lstStyle/>
        <a:p>
          <a:endParaRPr lang="en-GB"/>
        </a:p>
      </dgm:t>
    </dgm:pt>
    <dgm:pt modelId="{4A3F61DC-28EB-4423-AF44-D2BB0A58B273}" type="sibTrans" cxnId="{4CE13CC5-242C-4774-A997-544AACE5951D}">
      <dgm:prSet/>
      <dgm:spPr/>
      <dgm:t>
        <a:bodyPr/>
        <a:lstStyle/>
        <a:p>
          <a:endParaRPr lang="en-GB"/>
        </a:p>
      </dgm:t>
    </dgm:pt>
    <dgm:pt modelId="{F1FF2F52-CAF0-4772-84D9-7438D551D2B1}" type="pres">
      <dgm:prSet presAssocID="{B0CF7FCB-F56F-4366-B33B-E3C370434720}" presName="linear" presStyleCnt="0">
        <dgm:presLayoutVars>
          <dgm:animLvl val="lvl"/>
          <dgm:resizeHandles val="exact"/>
        </dgm:presLayoutVars>
      </dgm:prSet>
      <dgm:spPr/>
    </dgm:pt>
    <dgm:pt modelId="{0B42D393-5E72-4143-A3D2-560EBF91B392}" type="pres">
      <dgm:prSet presAssocID="{3BAB4847-E6DC-4A47-B4FF-2D0421C39C16}" presName="parentText" presStyleLbl="node1" presStyleIdx="0" presStyleCnt="12" custLinFactY="-27634" custLinFactNeighborY="-100000">
        <dgm:presLayoutVars>
          <dgm:chMax val="0"/>
          <dgm:bulletEnabled val="1"/>
        </dgm:presLayoutVars>
      </dgm:prSet>
      <dgm:spPr/>
    </dgm:pt>
    <dgm:pt modelId="{44D8114B-9706-469D-9DDF-31C0BB5F9495}" type="pres">
      <dgm:prSet presAssocID="{E11D3019-887B-4593-9674-FA99B2B8FD79}" presName="spacer" presStyleCnt="0"/>
      <dgm:spPr/>
    </dgm:pt>
    <dgm:pt modelId="{6CC0E3DE-00C5-4321-98B7-F841488E0AE7}" type="pres">
      <dgm:prSet presAssocID="{D74161CF-0F57-4D35-A724-558D92BE7EC2}" presName="parentText" presStyleLbl="node1" presStyleIdx="1" presStyleCnt="12" custLinFactY="-293692" custLinFactNeighborY="-300000">
        <dgm:presLayoutVars>
          <dgm:chMax val="0"/>
          <dgm:bulletEnabled val="1"/>
        </dgm:presLayoutVars>
      </dgm:prSet>
      <dgm:spPr/>
    </dgm:pt>
    <dgm:pt modelId="{43EA66C2-ECFD-4BA9-92B5-FB6A6DDAA836}" type="pres">
      <dgm:prSet presAssocID="{DFFBD033-D8CA-4A22-B3EA-C79F5BB9ED41}" presName="spacer" presStyleCnt="0"/>
      <dgm:spPr/>
    </dgm:pt>
    <dgm:pt modelId="{22374FFA-DDD0-4DB7-8F7E-6FD90DF460AB}" type="pres">
      <dgm:prSet presAssocID="{9B571F27-2B7D-40BD-9A58-2FE7D1BAE3D3}" presName="parentText" presStyleLbl="node1" presStyleIdx="2" presStyleCnt="12" custLinFactY="-115325" custLinFactNeighborY="-200000">
        <dgm:presLayoutVars>
          <dgm:chMax val="0"/>
          <dgm:bulletEnabled val="1"/>
        </dgm:presLayoutVars>
      </dgm:prSet>
      <dgm:spPr/>
    </dgm:pt>
    <dgm:pt modelId="{458E47C7-037C-4A58-8169-41747E04AA97}" type="pres">
      <dgm:prSet presAssocID="{CDBDDF38-2F82-4024-9329-9DB7F40B1D44}" presName="spacer" presStyleCnt="0"/>
      <dgm:spPr/>
    </dgm:pt>
    <dgm:pt modelId="{12CA400B-4146-4DE2-917C-373A4A46151A}" type="pres">
      <dgm:prSet presAssocID="{042C4B9A-8A82-49BC-B804-C3A2FCC6774C}" presName="parentText" presStyleLbl="node1" presStyleIdx="3" presStyleCnt="12" custLinFactY="-103015" custLinFactNeighborY="-200000">
        <dgm:presLayoutVars>
          <dgm:chMax val="0"/>
          <dgm:bulletEnabled val="1"/>
        </dgm:presLayoutVars>
      </dgm:prSet>
      <dgm:spPr/>
    </dgm:pt>
    <dgm:pt modelId="{F32EAE62-45E7-4423-8386-39FF1716776D}" type="pres">
      <dgm:prSet presAssocID="{BD6E2CDA-9C90-413C-BC9E-4747C00E59FC}" presName="spacer" presStyleCnt="0"/>
      <dgm:spPr/>
    </dgm:pt>
    <dgm:pt modelId="{BE3F8C01-142F-4D92-8917-95FEB858CBBC}" type="pres">
      <dgm:prSet presAssocID="{C60F0379-2B8C-4883-8D9E-479B0DE77043}" presName="parentText" presStyleLbl="node1" presStyleIdx="4" presStyleCnt="12" custLinFactY="-100000" custLinFactNeighborY="-193897">
        <dgm:presLayoutVars>
          <dgm:chMax val="0"/>
          <dgm:bulletEnabled val="1"/>
        </dgm:presLayoutVars>
      </dgm:prSet>
      <dgm:spPr/>
    </dgm:pt>
    <dgm:pt modelId="{DC4C6B35-24CB-448D-BC2D-E13841D17BBA}" type="pres">
      <dgm:prSet presAssocID="{9981F7E5-E072-41C0-AB36-CDD7DBAE13E1}" presName="spacer" presStyleCnt="0"/>
      <dgm:spPr/>
    </dgm:pt>
    <dgm:pt modelId="{002D72BD-875F-4D38-8EC6-318D4B534B2A}" type="pres">
      <dgm:prSet presAssocID="{00FAC622-0264-4F41-BD29-462508D1E6E4}" presName="parentText" presStyleLbl="node1" presStyleIdx="5" presStyleCnt="12" custLinFactY="-100000" custLinFactNeighborY="-117705">
        <dgm:presLayoutVars>
          <dgm:chMax val="0"/>
          <dgm:bulletEnabled val="1"/>
        </dgm:presLayoutVars>
      </dgm:prSet>
      <dgm:spPr/>
    </dgm:pt>
    <dgm:pt modelId="{B1542B68-4282-492C-90D9-C9CAED05E3C1}" type="pres">
      <dgm:prSet presAssocID="{C340E7BD-6927-4BF6-ABA9-3863AF7BA34E}" presName="spacer" presStyleCnt="0"/>
      <dgm:spPr/>
    </dgm:pt>
    <dgm:pt modelId="{59277167-D1A5-41CB-BBD1-6B67DCD86A7F}" type="pres">
      <dgm:prSet presAssocID="{B11CBE7F-F243-404F-A6A6-5FD7A92120D2}" presName="parentText" presStyleLbl="node1" presStyleIdx="6" presStyleCnt="12" custLinFactY="-91908" custLinFactNeighborY="-100000">
        <dgm:presLayoutVars>
          <dgm:chMax val="0"/>
          <dgm:bulletEnabled val="1"/>
        </dgm:presLayoutVars>
      </dgm:prSet>
      <dgm:spPr/>
    </dgm:pt>
    <dgm:pt modelId="{83C527D5-B416-4838-937B-4AFF63047E66}" type="pres">
      <dgm:prSet presAssocID="{8AEB5A4E-50DF-4888-AC90-8D77B275D5B2}" presName="spacer" presStyleCnt="0"/>
      <dgm:spPr/>
    </dgm:pt>
    <dgm:pt modelId="{3674E4BF-20B3-4805-B0F7-384F9E6E784F}" type="pres">
      <dgm:prSet presAssocID="{B52ED662-748F-4179-BD56-4C23D9B73189}" presName="parentText" presStyleLbl="node1" presStyleIdx="7" presStyleCnt="12" custLinFactY="-82642" custLinFactNeighborY="-100000">
        <dgm:presLayoutVars>
          <dgm:chMax val="0"/>
          <dgm:bulletEnabled val="1"/>
        </dgm:presLayoutVars>
      </dgm:prSet>
      <dgm:spPr/>
    </dgm:pt>
    <dgm:pt modelId="{79894DB0-6086-4293-90C7-7C98AE0DC802}" type="pres">
      <dgm:prSet presAssocID="{10D9AE92-BF97-4441-9169-E65DD592D910}" presName="spacer" presStyleCnt="0"/>
      <dgm:spPr/>
    </dgm:pt>
    <dgm:pt modelId="{94F9522F-2471-4312-9C0E-4A348644AF1C}" type="pres">
      <dgm:prSet presAssocID="{C6645066-14DE-409A-835A-637B32875469}" presName="parentText" presStyleLbl="node1" presStyleIdx="8" presStyleCnt="12" custLinFactY="-67289" custLinFactNeighborY="-100000">
        <dgm:presLayoutVars>
          <dgm:chMax val="0"/>
          <dgm:bulletEnabled val="1"/>
        </dgm:presLayoutVars>
      </dgm:prSet>
      <dgm:spPr/>
    </dgm:pt>
    <dgm:pt modelId="{A81385F5-A651-4BDF-929F-1C779107E063}" type="pres">
      <dgm:prSet presAssocID="{A4FE8A1E-B054-4BDD-BDE4-091AA299C15C}" presName="spacer" presStyleCnt="0"/>
      <dgm:spPr/>
    </dgm:pt>
    <dgm:pt modelId="{E17744F3-50BE-4F9D-A185-C1BC7FB0E94A}" type="pres">
      <dgm:prSet presAssocID="{D3E3E1B4-CC00-4208-8037-02467018BC31}" presName="parentText" presStyleLbl="node1" presStyleIdx="9" presStyleCnt="12" custLinFactY="-51466" custLinFactNeighborY="-100000">
        <dgm:presLayoutVars>
          <dgm:chMax val="0"/>
          <dgm:bulletEnabled val="1"/>
        </dgm:presLayoutVars>
      </dgm:prSet>
      <dgm:spPr/>
    </dgm:pt>
    <dgm:pt modelId="{AA6FFF1C-0E7D-4794-85B3-703FF4A664C4}" type="pres">
      <dgm:prSet presAssocID="{D7301983-BAF0-4E73-8243-4BD766C5F80C}" presName="spacer" presStyleCnt="0"/>
      <dgm:spPr/>
    </dgm:pt>
    <dgm:pt modelId="{6B94A3F5-52A7-4B42-8531-8999E5366B34}" type="pres">
      <dgm:prSet presAssocID="{84A24E1F-EB3A-452C-AAB3-688C1DE10419}" presName="parentText" presStyleLbl="node1" presStyleIdx="10" presStyleCnt="12" custLinFactY="-47272" custLinFactNeighborY="-100000">
        <dgm:presLayoutVars>
          <dgm:chMax val="0"/>
          <dgm:bulletEnabled val="1"/>
        </dgm:presLayoutVars>
      </dgm:prSet>
      <dgm:spPr/>
    </dgm:pt>
    <dgm:pt modelId="{5B2DAE52-AAFE-4087-B3D9-3FF5329D7C95}" type="pres">
      <dgm:prSet presAssocID="{768CD153-F6D3-4F55-BAEF-B37A67650D0C}" presName="spacer" presStyleCnt="0"/>
      <dgm:spPr/>
    </dgm:pt>
    <dgm:pt modelId="{C0875C8D-9DA1-4765-96B5-54C567A5E558}" type="pres">
      <dgm:prSet presAssocID="{0666F21C-CA72-4958-8372-F0934262BDA8}" presName="parentText" presStyleLbl="node1" presStyleIdx="11" presStyleCnt="12" custLinFactY="-47323" custLinFactNeighborX="-422" custLinFactNeighborY="-100000">
        <dgm:presLayoutVars>
          <dgm:chMax val="0"/>
          <dgm:bulletEnabled val="1"/>
        </dgm:presLayoutVars>
      </dgm:prSet>
      <dgm:spPr/>
    </dgm:pt>
  </dgm:ptLst>
  <dgm:cxnLst>
    <dgm:cxn modelId="{C8FDA600-9C55-40FD-82CA-5F8440BF4B8A}" srcId="{B0CF7FCB-F56F-4366-B33B-E3C370434720}" destId="{D74161CF-0F57-4D35-A724-558D92BE7EC2}" srcOrd="1" destOrd="0" parTransId="{2D12AEFB-ACBA-4FF1-82FB-6FB1AABE0363}" sibTransId="{DFFBD033-D8CA-4A22-B3EA-C79F5BB9ED41}"/>
    <dgm:cxn modelId="{6C7E5804-2F14-461D-B1B9-517ABDE2D3DF}" srcId="{B0CF7FCB-F56F-4366-B33B-E3C370434720}" destId="{84A24E1F-EB3A-452C-AAB3-688C1DE10419}" srcOrd="10" destOrd="0" parTransId="{B236E91C-0739-4AD8-ABA6-C0E9E72E3EC9}" sibTransId="{768CD153-F6D3-4F55-BAEF-B37A67650D0C}"/>
    <dgm:cxn modelId="{7A066C0A-7B1D-49C5-8E1B-67EF2B290CAD}" type="presOf" srcId="{0666F21C-CA72-4958-8372-F0934262BDA8}" destId="{C0875C8D-9DA1-4765-96B5-54C567A5E558}" srcOrd="0" destOrd="0" presId="urn:microsoft.com/office/officeart/2005/8/layout/vList2"/>
    <dgm:cxn modelId="{95D36E0A-9DA9-4DC6-A7E4-84B2D6230DC6}" type="presOf" srcId="{B52ED662-748F-4179-BD56-4C23D9B73189}" destId="{3674E4BF-20B3-4805-B0F7-384F9E6E784F}" srcOrd="0" destOrd="0" presId="urn:microsoft.com/office/officeart/2005/8/layout/vList2"/>
    <dgm:cxn modelId="{D65D4C15-4C19-40DF-98EC-4A1970316015}" type="presOf" srcId="{3BAB4847-E6DC-4A47-B4FF-2D0421C39C16}" destId="{0B42D393-5E72-4143-A3D2-560EBF91B392}" srcOrd="0" destOrd="0" presId="urn:microsoft.com/office/officeart/2005/8/layout/vList2"/>
    <dgm:cxn modelId="{6E1F7220-C56D-4354-AE49-251427B69A78}" type="presOf" srcId="{042C4B9A-8A82-49BC-B804-C3A2FCC6774C}" destId="{12CA400B-4146-4DE2-917C-373A4A46151A}" srcOrd="0" destOrd="0" presId="urn:microsoft.com/office/officeart/2005/8/layout/vList2"/>
    <dgm:cxn modelId="{9DD5582D-556A-4689-A348-BFD78C08C05E}" type="presOf" srcId="{D3E3E1B4-CC00-4208-8037-02467018BC31}" destId="{E17744F3-50BE-4F9D-A185-C1BC7FB0E94A}" srcOrd="0" destOrd="0" presId="urn:microsoft.com/office/officeart/2005/8/layout/vList2"/>
    <dgm:cxn modelId="{06847142-B299-4F34-B676-5FC34B4E36F2}" type="presOf" srcId="{C60F0379-2B8C-4883-8D9E-479B0DE77043}" destId="{BE3F8C01-142F-4D92-8917-95FEB858CBBC}" srcOrd="0" destOrd="0" presId="urn:microsoft.com/office/officeart/2005/8/layout/vList2"/>
    <dgm:cxn modelId="{B432CC51-16B2-4837-B6B5-C929120EE99D}" srcId="{B0CF7FCB-F56F-4366-B33B-E3C370434720}" destId="{042C4B9A-8A82-49BC-B804-C3A2FCC6774C}" srcOrd="3" destOrd="0" parTransId="{BA376D79-C21D-4B4D-9BA1-B42846801FE9}" sibTransId="{BD6E2CDA-9C90-413C-BC9E-4747C00E59FC}"/>
    <dgm:cxn modelId="{3A34E157-EB2D-4127-AB17-51AD89DF0E72}" type="presOf" srcId="{C6645066-14DE-409A-835A-637B32875469}" destId="{94F9522F-2471-4312-9C0E-4A348644AF1C}" srcOrd="0" destOrd="0" presId="urn:microsoft.com/office/officeart/2005/8/layout/vList2"/>
    <dgm:cxn modelId="{53D40458-27B3-4217-B014-E3CD4DDD5D73}" type="presOf" srcId="{84A24E1F-EB3A-452C-AAB3-688C1DE10419}" destId="{6B94A3F5-52A7-4B42-8531-8999E5366B34}" srcOrd="0" destOrd="0" presId="urn:microsoft.com/office/officeart/2005/8/layout/vList2"/>
    <dgm:cxn modelId="{AD4D457A-1159-4590-BC4D-D1608CA32394}" srcId="{B0CF7FCB-F56F-4366-B33B-E3C370434720}" destId="{9B571F27-2B7D-40BD-9A58-2FE7D1BAE3D3}" srcOrd="2" destOrd="0" parTransId="{C9E25117-9792-4B6E-A61F-9BAC7D752E23}" sibTransId="{CDBDDF38-2F82-4024-9329-9DB7F40B1D44}"/>
    <dgm:cxn modelId="{EA1B8988-C174-4C12-A37D-77FAB143AED2}" srcId="{B0CF7FCB-F56F-4366-B33B-E3C370434720}" destId="{3BAB4847-E6DC-4A47-B4FF-2D0421C39C16}" srcOrd="0" destOrd="0" parTransId="{7F6889F6-2DF6-4796-ABC8-7CBF9BEBF169}" sibTransId="{E11D3019-887B-4593-9674-FA99B2B8FD79}"/>
    <dgm:cxn modelId="{A75B4992-63CF-4B96-9F1E-B74F05610E1F}" srcId="{B0CF7FCB-F56F-4366-B33B-E3C370434720}" destId="{C60F0379-2B8C-4883-8D9E-479B0DE77043}" srcOrd="4" destOrd="0" parTransId="{25DEDF32-6FAF-48F8-87D9-0FB85CE7509A}" sibTransId="{9981F7E5-E072-41C0-AB36-CDD7DBAE13E1}"/>
    <dgm:cxn modelId="{33F53296-FB0C-4516-A215-A9756F1F925C}" type="presOf" srcId="{B0CF7FCB-F56F-4366-B33B-E3C370434720}" destId="{F1FF2F52-CAF0-4772-84D9-7438D551D2B1}" srcOrd="0" destOrd="0" presId="urn:microsoft.com/office/officeart/2005/8/layout/vList2"/>
    <dgm:cxn modelId="{554FC29B-F61C-44F2-A249-6F11641A82E2}" srcId="{B0CF7FCB-F56F-4366-B33B-E3C370434720}" destId="{B11CBE7F-F243-404F-A6A6-5FD7A92120D2}" srcOrd="6" destOrd="0" parTransId="{33A15CBB-3287-461B-88DE-AFEC3624F71D}" sibTransId="{8AEB5A4E-50DF-4888-AC90-8D77B275D5B2}"/>
    <dgm:cxn modelId="{E8912CA0-2E92-4C80-B989-B547E8CC5B80}" type="presOf" srcId="{B11CBE7F-F243-404F-A6A6-5FD7A92120D2}" destId="{59277167-D1A5-41CB-BBD1-6B67DCD86A7F}" srcOrd="0" destOrd="0" presId="urn:microsoft.com/office/officeart/2005/8/layout/vList2"/>
    <dgm:cxn modelId="{D3A4D9BC-30D9-4774-9EC6-59F3F2E70CC4}" srcId="{B0CF7FCB-F56F-4366-B33B-E3C370434720}" destId="{C6645066-14DE-409A-835A-637B32875469}" srcOrd="8" destOrd="0" parTransId="{0CB1C322-4B37-4930-9D1B-C52C4AB293F1}" sibTransId="{A4FE8A1E-B054-4BDD-BDE4-091AA299C15C}"/>
    <dgm:cxn modelId="{4CE13CC5-242C-4774-A997-544AACE5951D}" srcId="{B0CF7FCB-F56F-4366-B33B-E3C370434720}" destId="{0666F21C-CA72-4958-8372-F0934262BDA8}" srcOrd="11" destOrd="0" parTransId="{99279D11-5FA9-44F2-AD40-85C0131D70BA}" sibTransId="{4A3F61DC-28EB-4423-AF44-D2BB0A58B273}"/>
    <dgm:cxn modelId="{896F4AC5-4A82-4C1E-8A53-47B29443E151}" type="presOf" srcId="{D74161CF-0F57-4D35-A724-558D92BE7EC2}" destId="{6CC0E3DE-00C5-4321-98B7-F841488E0AE7}" srcOrd="0" destOrd="0" presId="urn:microsoft.com/office/officeart/2005/8/layout/vList2"/>
    <dgm:cxn modelId="{44AAF8C9-8074-4539-9912-79558C90CC48}" srcId="{B0CF7FCB-F56F-4366-B33B-E3C370434720}" destId="{B52ED662-748F-4179-BD56-4C23D9B73189}" srcOrd="7" destOrd="0" parTransId="{BF79252B-3C8C-4AFE-8B40-B00CE919FAC0}" sibTransId="{10D9AE92-BF97-4441-9169-E65DD592D910}"/>
    <dgm:cxn modelId="{B31059E1-0368-4AA2-B3F8-1D07F2B353AB}" type="presOf" srcId="{00FAC622-0264-4F41-BD29-462508D1E6E4}" destId="{002D72BD-875F-4D38-8EC6-318D4B534B2A}" srcOrd="0" destOrd="0" presId="urn:microsoft.com/office/officeart/2005/8/layout/vList2"/>
    <dgm:cxn modelId="{46229EEB-A90C-4996-852A-C790741D3B99}" type="presOf" srcId="{9B571F27-2B7D-40BD-9A58-2FE7D1BAE3D3}" destId="{22374FFA-DDD0-4DB7-8F7E-6FD90DF460AB}" srcOrd="0" destOrd="0" presId="urn:microsoft.com/office/officeart/2005/8/layout/vList2"/>
    <dgm:cxn modelId="{AC6C4FEE-4617-4568-AA12-953AFAA6F262}" srcId="{B0CF7FCB-F56F-4366-B33B-E3C370434720}" destId="{00FAC622-0264-4F41-BD29-462508D1E6E4}" srcOrd="5" destOrd="0" parTransId="{3048AB6F-F5D8-43E7-BDD3-B69EA4720D85}" sibTransId="{C340E7BD-6927-4BF6-ABA9-3863AF7BA34E}"/>
    <dgm:cxn modelId="{8021FAFB-2761-4846-B407-4FC4E5A729FD}" srcId="{B0CF7FCB-F56F-4366-B33B-E3C370434720}" destId="{D3E3E1B4-CC00-4208-8037-02467018BC31}" srcOrd="9" destOrd="0" parTransId="{D9BFF1E2-501E-4B34-8CDC-8E5ACE0099BF}" sibTransId="{D7301983-BAF0-4E73-8243-4BD766C5F80C}"/>
    <dgm:cxn modelId="{FC46C183-3BD7-491E-B4B7-BC4647CC25A1}" type="presParOf" srcId="{F1FF2F52-CAF0-4772-84D9-7438D551D2B1}" destId="{0B42D393-5E72-4143-A3D2-560EBF91B392}" srcOrd="0" destOrd="0" presId="urn:microsoft.com/office/officeart/2005/8/layout/vList2"/>
    <dgm:cxn modelId="{386C48CF-C1C7-4155-9798-6BAA5FFB7AE5}" type="presParOf" srcId="{F1FF2F52-CAF0-4772-84D9-7438D551D2B1}" destId="{44D8114B-9706-469D-9DDF-31C0BB5F9495}" srcOrd="1" destOrd="0" presId="urn:microsoft.com/office/officeart/2005/8/layout/vList2"/>
    <dgm:cxn modelId="{21710555-F5DB-473A-BC70-F0FF68423C2F}" type="presParOf" srcId="{F1FF2F52-CAF0-4772-84D9-7438D551D2B1}" destId="{6CC0E3DE-00C5-4321-98B7-F841488E0AE7}" srcOrd="2" destOrd="0" presId="urn:microsoft.com/office/officeart/2005/8/layout/vList2"/>
    <dgm:cxn modelId="{3B96F3ED-117E-41EC-AD30-9279E397C02E}" type="presParOf" srcId="{F1FF2F52-CAF0-4772-84D9-7438D551D2B1}" destId="{43EA66C2-ECFD-4BA9-92B5-FB6A6DDAA836}" srcOrd="3" destOrd="0" presId="urn:microsoft.com/office/officeart/2005/8/layout/vList2"/>
    <dgm:cxn modelId="{06347256-15C0-4B58-8EBA-7B38D10FDD77}" type="presParOf" srcId="{F1FF2F52-CAF0-4772-84D9-7438D551D2B1}" destId="{22374FFA-DDD0-4DB7-8F7E-6FD90DF460AB}" srcOrd="4" destOrd="0" presId="urn:microsoft.com/office/officeart/2005/8/layout/vList2"/>
    <dgm:cxn modelId="{9B10C3D2-3232-4352-BF3D-23B5C2D5CF9F}" type="presParOf" srcId="{F1FF2F52-CAF0-4772-84D9-7438D551D2B1}" destId="{458E47C7-037C-4A58-8169-41747E04AA97}" srcOrd="5" destOrd="0" presId="urn:microsoft.com/office/officeart/2005/8/layout/vList2"/>
    <dgm:cxn modelId="{1628A487-CCA7-4798-9AC2-93A1E0987E16}" type="presParOf" srcId="{F1FF2F52-CAF0-4772-84D9-7438D551D2B1}" destId="{12CA400B-4146-4DE2-917C-373A4A46151A}" srcOrd="6" destOrd="0" presId="urn:microsoft.com/office/officeart/2005/8/layout/vList2"/>
    <dgm:cxn modelId="{0AD3D451-11F5-4EB1-9A63-79D5C209B259}" type="presParOf" srcId="{F1FF2F52-CAF0-4772-84D9-7438D551D2B1}" destId="{F32EAE62-45E7-4423-8386-39FF1716776D}" srcOrd="7" destOrd="0" presId="urn:microsoft.com/office/officeart/2005/8/layout/vList2"/>
    <dgm:cxn modelId="{FC67F0E2-5B26-4B3A-9BAB-9AC55CC8475E}" type="presParOf" srcId="{F1FF2F52-CAF0-4772-84D9-7438D551D2B1}" destId="{BE3F8C01-142F-4D92-8917-95FEB858CBBC}" srcOrd="8" destOrd="0" presId="urn:microsoft.com/office/officeart/2005/8/layout/vList2"/>
    <dgm:cxn modelId="{85F16345-A8C3-4D37-9F5C-3F8296451936}" type="presParOf" srcId="{F1FF2F52-CAF0-4772-84D9-7438D551D2B1}" destId="{DC4C6B35-24CB-448D-BC2D-E13841D17BBA}" srcOrd="9" destOrd="0" presId="urn:microsoft.com/office/officeart/2005/8/layout/vList2"/>
    <dgm:cxn modelId="{3B355EE4-24AE-4AE8-877C-76BF2D5BB594}" type="presParOf" srcId="{F1FF2F52-CAF0-4772-84D9-7438D551D2B1}" destId="{002D72BD-875F-4D38-8EC6-318D4B534B2A}" srcOrd="10" destOrd="0" presId="urn:microsoft.com/office/officeart/2005/8/layout/vList2"/>
    <dgm:cxn modelId="{A3C3AE58-4A06-4119-83C6-E42787DAC1A7}" type="presParOf" srcId="{F1FF2F52-CAF0-4772-84D9-7438D551D2B1}" destId="{B1542B68-4282-492C-90D9-C9CAED05E3C1}" srcOrd="11" destOrd="0" presId="urn:microsoft.com/office/officeart/2005/8/layout/vList2"/>
    <dgm:cxn modelId="{74EACC7F-9FC9-4DAA-BF66-9E526AECF0ED}" type="presParOf" srcId="{F1FF2F52-CAF0-4772-84D9-7438D551D2B1}" destId="{59277167-D1A5-41CB-BBD1-6B67DCD86A7F}" srcOrd="12" destOrd="0" presId="urn:microsoft.com/office/officeart/2005/8/layout/vList2"/>
    <dgm:cxn modelId="{AECF91ED-8FC6-438C-9B6C-A10422659F5B}" type="presParOf" srcId="{F1FF2F52-CAF0-4772-84D9-7438D551D2B1}" destId="{83C527D5-B416-4838-937B-4AFF63047E66}" srcOrd="13" destOrd="0" presId="urn:microsoft.com/office/officeart/2005/8/layout/vList2"/>
    <dgm:cxn modelId="{8F69ED46-DCCA-43AA-85B0-5E9CACDF0CFB}" type="presParOf" srcId="{F1FF2F52-CAF0-4772-84D9-7438D551D2B1}" destId="{3674E4BF-20B3-4805-B0F7-384F9E6E784F}" srcOrd="14" destOrd="0" presId="urn:microsoft.com/office/officeart/2005/8/layout/vList2"/>
    <dgm:cxn modelId="{88FC4D19-A18B-4229-96C7-695A50BD791C}" type="presParOf" srcId="{F1FF2F52-CAF0-4772-84D9-7438D551D2B1}" destId="{79894DB0-6086-4293-90C7-7C98AE0DC802}" srcOrd="15" destOrd="0" presId="urn:microsoft.com/office/officeart/2005/8/layout/vList2"/>
    <dgm:cxn modelId="{A0F60841-4E16-4D8F-8ABF-7D98147DC2E9}" type="presParOf" srcId="{F1FF2F52-CAF0-4772-84D9-7438D551D2B1}" destId="{94F9522F-2471-4312-9C0E-4A348644AF1C}" srcOrd="16" destOrd="0" presId="urn:microsoft.com/office/officeart/2005/8/layout/vList2"/>
    <dgm:cxn modelId="{D12C6848-E742-4508-B2BC-2C7F24F37315}" type="presParOf" srcId="{F1FF2F52-CAF0-4772-84D9-7438D551D2B1}" destId="{A81385F5-A651-4BDF-929F-1C779107E063}" srcOrd="17" destOrd="0" presId="urn:microsoft.com/office/officeart/2005/8/layout/vList2"/>
    <dgm:cxn modelId="{E4123C9E-D81C-4216-BDCB-1506D5203BBD}" type="presParOf" srcId="{F1FF2F52-CAF0-4772-84D9-7438D551D2B1}" destId="{E17744F3-50BE-4F9D-A185-C1BC7FB0E94A}" srcOrd="18" destOrd="0" presId="urn:microsoft.com/office/officeart/2005/8/layout/vList2"/>
    <dgm:cxn modelId="{ADBC0F93-FE30-4A91-9F34-31416B9AE3B6}" type="presParOf" srcId="{F1FF2F52-CAF0-4772-84D9-7438D551D2B1}" destId="{AA6FFF1C-0E7D-4794-85B3-703FF4A664C4}" srcOrd="19" destOrd="0" presId="urn:microsoft.com/office/officeart/2005/8/layout/vList2"/>
    <dgm:cxn modelId="{30D598A6-00DC-42A5-832D-DD380F535B01}" type="presParOf" srcId="{F1FF2F52-CAF0-4772-84D9-7438D551D2B1}" destId="{6B94A3F5-52A7-4B42-8531-8999E5366B34}" srcOrd="20" destOrd="0" presId="urn:microsoft.com/office/officeart/2005/8/layout/vList2"/>
    <dgm:cxn modelId="{BE48DEC2-156C-4DFC-991B-7811C66B5C54}" type="presParOf" srcId="{F1FF2F52-CAF0-4772-84D9-7438D551D2B1}" destId="{5B2DAE52-AAFE-4087-B3D9-3FF5329D7C95}" srcOrd="21" destOrd="0" presId="urn:microsoft.com/office/officeart/2005/8/layout/vList2"/>
    <dgm:cxn modelId="{D3096924-CC5F-48B1-9B87-68EF14DE3330}" type="presParOf" srcId="{F1FF2F52-CAF0-4772-84D9-7438D551D2B1}" destId="{C0875C8D-9DA1-4765-96B5-54C567A5E558}" srcOrd="2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2D393-5E72-4143-A3D2-560EBF91B392}">
      <dsp:nvSpPr>
        <dsp:cNvPr id="0" name=""/>
        <dsp:cNvSpPr/>
      </dsp:nvSpPr>
      <dsp:spPr>
        <a:xfrm>
          <a:off x="0" y="0"/>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Family Pass Emerald Park &amp; Cadbury Hamper</a:t>
          </a:r>
        </a:p>
      </dsp:txBody>
      <dsp:txXfrm>
        <a:off x="24588" y="24588"/>
        <a:ext cx="6941603" cy="454509"/>
      </dsp:txXfrm>
    </dsp:sp>
    <dsp:sp modelId="{6CC0E3DE-00C5-4321-98B7-F841488E0AE7}">
      <dsp:nvSpPr>
        <dsp:cNvPr id="0" name=""/>
        <dsp:cNvSpPr/>
      </dsp:nvSpPr>
      <dsp:spPr>
        <a:xfrm>
          <a:off x="0" y="0"/>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Family Pass Emerald Park &amp; Cadbury Hamper</a:t>
          </a:r>
        </a:p>
      </dsp:txBody>
      <dsp:txXfrm>
        <a:off x="24588" y="24588"/>
        <a:ext cx="6941603" cy="454509"/>
      </dsp:txXfrm>
    </dsp:sp>
    <dsp:sp modelId="{22374FFA-DDD0-4DB7-8F7E-6FD90DF460AB}">
      <dsp:nvSpPr>
        <dsp:cNvPr id="0" name=""/>
        <dsp:cNvSpPr/>
      </dsp:nvSpPr>
      <dsp:spPr>
        <a:xfrm>
          <a:off x="0" y="579532"/>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£500 The Range Voucher</a:t>
          </a:r>
        </a:p>
      </dsp:txBody>
      <dsp:txXfrm>
        <a:off x="24588" y="604120"/>
        <a:ext cx="6941603" cy="454509"/>
      </dsp:txXfrm>
    </dsp:sp>
    <dsp:sp modelId="{12CA400B-4146-4DE2-917C-373A4A46151A}">
      <dsp:nvSpPr>
        <dsp:cNvPr id="0" name=""/>
        <dsp:cNvSpPr/>
      </dsp:nvSpPr>
      <dsp:spPr>
        <a:xfrm>
          <a:off x="0" y="1205701"/>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Glamping Stay </a:t>
          </a:r>
        </a:p>
      </dsp:txBody>
      <dsp:txXfrm>
        <a:off x="24588" y="1230289"/>
        <a:ext cx="6941603" cy="454509"/>
      </dsp:txXfrm>
    </dsp:sp>
    <dsp:sp modelId="{BE3F8C01-142F-4D92-8917-95FEB858CBBC}">
      <dsp:nvSpPr>
        <dsp:cNvPr id="0" name=""/>
        <dsp:cNvSpPr/>
      </dsp:nvSpPr>
      <dsp:spPr>
        <a:xfrm>
          <a:off x="0" y="1788743"/>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Coffee Machine </a:t>
          </a:r>
        </a:p>
      </dsp:txBody>
      <dsp:txXfrm>
        <a:off x="24588" y="1813331"/>
        <a:ext cx="6941603" cy="454509"/>
      </dsp:txXfrm>
    </dsp:sp>
    <dsp:sp modelId="{002D72BD-875F-4D38-8EC6-318D4B534B2A}">
      <dsp:nvSpPr>
        <dsp:cNvPr id="0" name=""/>
        <dsp:cNvSpPr/>
      </dsp:nvSpPr>
      <dsp:spPr>
        <a:xfrm>
          <a:off x="0" y="2398989"/>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£500 Hays Travel Voucher</a:t>
          </a:r>
        </a:p>
      </dsp:txBody>
      <dsp:txXfrm>
        <a:off x="24588" y="2423577"/>
        <a:ext cx="6941603" cy="454509"/>
      </dsp:txXfrm>
    </dsp:sp>
    <dsp:sp modelId="{59277167-D1A5-41CB-BBD1-6B67DCD86A7F}">
      <dsp:nvSpPr>
        <dsp:cNvPr id="0" name=""/>
        <dsp:cNvSpPr/>
      </dsp:nvSpPr>
      <dsp:spPr>
        <a:xfrm>
          <a:off x="0" y="3014620"/>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Overnight Stay in Dublin</a:t>
          </a:r>
        </a:p>
      </dsp:txBody>
      <dsp:txXfrm>
        <a:off x="24588" y="3039208"/>
        <a:ext cx="6941603" cy="454509"/>
      </dsp:txXfrm>
    </dsp:sp>
    <dsp:sp modelId="{3674E4BF-20B3-4805-B0F7-384F9E6E784F}">
      <dsp:nvSpPr>
        <dsp:cNvPr id="0" name=""/>
        <dsp:cNvSpPr/>
      </dsp:nvSpPr>
      <dsp:spPr>
        <a:xfrm>
          <a:off x="0" y="3625457"/>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 Wellbeing Hampers </a:t>
          </a:r>
        </a:p>
      </dsp:txBody>
      <dsp:txXfrm>
        <a:off x="24588" y="3650045"/>
        <a:ext cx="6941603" cy="454509"/>
      </dsp:txXfrm>
    </dsp:sp>
    <dsp:sp modelId="{94F9522F-2471-4312-9C0E-4A348644AF1C}">
      <dsp:nvSpPr>
        <dsp:cNvPr id="0" name=""/>
        <dsp:cNvSpPr/>
      </dsp:nvSpPr>
      <dsp:spPr>
        <a:xfrm>
          <a:off x="0" y="4266952"/>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2 Pancake Day Hampers </a:t>
          </a:r>
        </a:p>
      </dsp:txBody>
      <dsp:txXfrm>
        <a:off x="24588" y="4291540"/>
        <a:ext cx="6941603" cy="454509"/>
      </dsp:txXfrm>
    </dsp:sp>
    <dsp:sp modelId="{E17744F3-50BE-4F9D-A185-C1BC7FB0E94A}">
      <dsp:nvSpPr>
        <dsp:cNvPr id="0" name=""/>
        <dsp:cNvSpPr/>
      </dsp:nvSpPr>
      <dsp:spPr>
        <a:xfrm>
          <a:off x="0" y="4910815"/>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12 Random Acts of Kindness</a:t>
          </a:r>
        </a:p>
      </dsp:txBody>
      <dsp:txXfrm>
        <a:off x="24588" y="4935403"/>
        <a:ext cx="6941603" cy="454509"/>
      </dsp:txXfrm>
    </dsp:sp>
    <dsp:sp modelId="{6B94A3F5-52A7-4B42-8531-8999E5366B34}">
      <dsp:nvSpPr>
        <dsp:cNvPr id="0" name=""/>
        <dsp:cNvSpPr/>
      </dsp:nvSpPr>
      <dsp:spPr>
        <a:xfrm>
          <a:off x="0" y="5496105"/>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12 Easter Hampers </a:t>
          </a:r>
        </a:p>
      </dsp:txBody>
      <dsp:txXfrm>
        <a:off x="24588" y="5520693"/>
        <a:ext cx="6941603" cy="454509"/>
      </dsp:txXfrm>
    </dsp:sp>
    <dsp:sp modelId="{C0875C8D-9DA1-4765-96B5-54C567A5E558}">
      <dsp:nvSpPr>
        <dsp:cNvPr id="0" name=""/>
        <dsp:cNvSpPr/>
      </dsp:nvSpPr>
      <dsp:spPr>
        <a:xfrm>
          <a:off x="0" y="6060013"/>
          <a:ext cx="6990779" cy="503685"/>
        </a:xfrm>
        <a:prstGeom prst="roundRect">
          <a:avLst/>
        </a:prstGeom>
        <a:solidFill>
          <a:srgbClr val="0DB8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6 Summer Hampers</a:t>
          </a:r>
        </a:p>
      </dsp:txBody>
      <dsp:txXfrm>
        <a:off x="24588" y="6084601"/>
        <a:ext cx="6941603"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7EFE4EA-392E-43C4-8BC4-C33D655DE946}" type="datetimeFigureOut">
              <a:rPr lang="en-GB" smtClean="0"/>
              <a:t>19/05/2026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E19BE24-C638-4E2D-97B1-9F2F19EC1583}" type="slidenum">
              <a:rPr lang="en-GB" smtClean="0"/>
              <a:t>‹#›</a:t>
            </a:fld>
            <a:endParaRPr lang="en-GB"/>
          </a:p>
        </p:txBody>
      </p:sp>
    </p:spTree>
    <p:extLst>
      <p:ext uri="{BB962C8B-B14F-4D97-AF65-F5344CB8AC3E}">
        <p14:creationId xmlns:p14="http://schemas.microsoft.com/office/powerpoint/2010/main" val="2927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the invitation to speak today. My name is Paddy and this is my colleague Aimee and we are from nicssa. Today we are going to provide a short presentation on the benefits of you joining nicssa. If we have time at the end I can answer any questions or alternatively you can get in touch via email.</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1</a:t>
            </a:fld>
            <a:endParaRPr lang="en-GB"/>
          </a:p>
        </p:txBody>
      </p:sp>
    </p:spTree>
    <p:extLst>
      <p:ext uri="{BB962C8B-B14F-4D97-AF65-F5344CB8AC3E}">
        <p14:creationId xmlns:p14="http://schemas.microsoft.com/office/powerpoint/2010/main" val="331236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3C8F2-BBBA-9D3A-4C71-196D8F0F2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ABB39-4727-A029-A142-90AC77E21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098D4-20BD-6000-57AF-624AE0CED73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CF083B-C0D7-FDC7-ACAA-85CE6C36E069}"/>
              </a:ext>
            </a:extLst>
          </p:cNvPr>
          <p:cNvSpPr>
            <a:spLocks noGrp="1"/>
          </p:cNvSpPr>
          <p:nvPr>
            <p:ph type="sldNum" sz="quarter" idx="5"/>
          </p:nvPr>
        </p:nvSpPr>
        <p:spPr/>
        <p:txBody>
          <a:bodyPr/>
          <a:lstStyle/>
          <a:p>
            <a:fld id="{BE19BE24-C638-4E2D-97B1-9F2F19EC1583}" type="slidenum">
              <a:rPr lang="en-GB" smtClean="0"/>
              <a:t>10</a:t>
            </a:fld>
            <a:endParaRPr lang="en-GB"/>
          </a:p>
        </p:txBody>
      </p:sp>
    </p:spTree>
    <p:extLst>
      <p:ext uri="{BB962C8B-B14F-4D97-AF65-F5344CB8AC3E}">
        <p14:creationId xmlns:p14="http://schemas.microsoft.com/office/powerpoint/2010/main" val="3162156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6A861-E285-C48A-23BB-1169CD50D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A1CB5-26A0-9F5D-C10C-217540469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2FF8A-9A48-DCEA-9E26-AE9839C24A6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2984E8-1214-1AD8-3E46-06C9B43CB697}"/>
              </a:ext>
            </a:extLst>
          </p:cNvPr>
          <p:cNvSpPr>
            <a:spLocks noGrp="1"/>
          </p:cNvSpPr>
          <p:nvPr>
            <p:ph type="sldNum" sz="quarter" idx="5"/>
          </p:nvPr>
        </p:nvSpPr>
        <p:spPr/>
        <p:txBody>
          <a:bodyPr/>
          <a:lstStyle/>
          <a:p>
            <a:fld id="{BE19BE24-C638-4E2D-97B1-9F2F19EC1583}" type="slidenum">
              <a:rPr lang="en-GB" smtClean="0"/>
              <a:t>11</a:t>
            </a:fld>
            <a:endParaRPr lang="en-GB"/>
          </a:p>
        </p:txBody>
      </p:sp>
    </p:spTree>
    <p:extLst>
      <p:ext uri="{BB962C8B-B14F-4D97-AF65-F5344CB8AC3E}">
        <p14:creationId xmlns:p14="http://schemas.microsoft.com/office/powerpoint/2010/main" val="67033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679CD-E236-DDAC-A0D5-C71B5FBF1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06B62-62A5-5ECC-E1EC-16255F330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97A334-33A9-56A3-0851-91C2DE0D0D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5D307C-16AF-44F9-0DE6-03E51F406555}"/>
              </a:ext>
            </a:extLst>
          </p:cNvPr>
          <p:cNvSpPr>
            <a:spLocks noGrp="1"/>
          </p:cNvSpPr>
          <p:nvPr>
            <p:ph type="sldNum" sz="quarter" idx="5"/>
          </p:nvPr>
        </p:nvSpPr>
        <p:spPr/>
        <p:txBody>
          <a:bodyPr/>
          <a:lstStyle/>
          <a:p>
            <a:fld id="{BE19BE24-C638-4E2D-97B1-9F2F19EC1583}" type="slidenum">
              <a:rPr lang="en-GB" smtClean="0"/>
              <a:t>12</a:t>
            </a:fld>
            <a:endParaRPr lang="en-GB"/>
          </a:p>
        </p:txBody>
      </p:sp>
    </p:spTree>
    <p:extLst>
      <p:ext uri="{BB962C8B-B14F-4D97-AF65-F5344CB8AC3E}">
        <p14:creationId xmlns:p14="http://schemas.microsoft.com/office/powerpoint/2010/main" val="1247361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feedback from members regarding our events. Its extremely important for us to have a wide variety of events, we all know the price of everything has gone up massively so if a member can avail of family days out at an affordable cost to them then we are happy. Our events also take the pressure of you trying to organize, if there are events you would like to avail of you don’t need to worry about the hassle, we look after all of that. Simply book on, save money and enjoy.</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13</a:t>
            </a:fld>
            <a:endParaRPr lang="en-GB"/>
          </a:p>
        </p:txBody>
      </p:sp>
    </p:spTree>
    <p:extLst>
      <p:ext uri="{BB962C8B-B14F-4D97-AF65-F5344CB8AC3E}">
        <p14:creationId xmlns:p14="http://schemas.microsoft.com/office/powerpoint/2010/main" val="421168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main benefit is now our monthly giveaways. These giveaways are open to all of our membership, and you simply just need to be a nicssa member and register your interest for your chance to win one of our fantastic monthly prizes. This graphic shows the winners location across 2025 as well as some of the massive brands you can potentially win.</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14</a:t>
            </a:fld>
            <a:endParaRPr lang="en-GB"/>
          </a:p>
        </p:txBody>
      </p:sp>
    </p:spTree>
    <p:extLst>
      <p:ext uri="{BB962C8B-B14F-4D97-AF65-F5344CB8AC3E}">
        <p14:creationId xmlns:p14="http://schemas.microsoft.com/office/powerpoint/2010/main" val="141144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again is some more detail on our 2025 prizes. We always mix it up with our giveaways and try to ensure there is something for everyone across the year.</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15</a:t>
            </a:fld>
            <a:endParaRPr lang="en-GB"/>
          </a:p>
        </p:txBody>
      </p:sp>
    </p:spTree>
    <p:extLst>
      <p:ext uri="{BB962C8B-B14F-4D97-AF65-F5344CB8AC3E}">
        <p14:creationId xmlns:p14="http://schemas.microsoft.com/office/powerpoint/2010/main" val="1147648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9BE24-C638-4E2D-97B1-9F2F19EC1583}" type="slidenum">
              <a:rPr lang="en-GB" smtClean="0"/>
              <a:t>16</a:t>
            </a:fld>
            <a:endParaRPr lang="en-GB"/>
          </a:p>
        </p:txBody>
      </p:sp>
    </p:spTree>
    <p:extLst>
      <p:ext uri="{BB962C8B-B14F-4D97-AF65-F5344CB8AC3E}">
        <p14:creationId xmlns:p14="http://schemas.microsoft.com/office/powerpoint/2010/main" val="366857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BE4BF-69F7-5604-D6A8-9DD50B8E8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05325-5A2C-1BA2-DE3A-FB8927A7C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E22AE-6ACD-5ED0-5694-7949E1E17F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3F50664-2F7E-AE62-D0EF-748239402A94}"/>
              </a:ext>
            </a:extLst>
          </p:cNvPr>
          <p:cNvSpPr>
            <a:spLocks noGrp="1"/>
          </p:cNvSpPr>
          <p:nvPr>
            <p:ph type="sldNum" sz="quarter" idx="5"/>
          </p:nvPr>
        </p:nvSpPr>
        <p:spPr/>
        <p:txBody>
          <a:bodyPr/>
          <a:lstStyle/>
          <a:p>
            <a:fld id="{BE19BE24-C638-4E2D-97B1-9F2F19EC1583}" type="slidenum">
              <a:rPr lang="en-GB" smtClean="0"/>
              <a:t>17</a:t>
            </a:fld>
            <a:endParaRPr lang="en-GB"/>
          </a:p>
        </p:txBody>
      </p:sp>
    </p:spTree>
    <p:extLst>
      <p:ext uri="{BB962C8B-B14F-4D97-AF65-F5344CB8AC3E}">
        <p14:creationId xmlns:p14="http://schemas.microsoft.com/office/powerpoint/2010/main" val="2373521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our winners giving feedback. We really do try to put our money back into our membership. The more members we have the more events we can put on and the cheaper make them be or we can increase our give away prizes or add in more prizes so you have a better chance of winning. </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18</a:t>
            </a:fld>
            <a:endParaRPr lang="en-GB"/>
          </a:p>
        </p:txBody>
      </p:sp>
    </p:spTree>
    <p:extLst>
      <p:ext uri="{BB962C8B-B14F-4D97-AF65-F5344CB8AC3E}">
        <p14:creationId xmlns:p14="http://schemas.microsoft.com/office/powerpoint/2010/main" val="1172472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1B5BA-3AB8-D172-BE45-385559FE8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598B3-F792-AADD-D39D-F26432096B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DBA31-4446-0036-5588-B364430079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F41500-0F32-3A4C-F149-6EFF39034E85}"/>
              </a:ext>
            </a:extLst>
          </p:cNvPr>
          <p:cNvSpPr>
            <a:spLocks noGrp="1"/>
          </p:cNvSpPr>
          <p:nvPr>
            <p:ph type="sldNum" sz="quarter" idx="5"/>
          </p:nvPr>
        </p:nvSpPr>
        <p:spPr/>
        <p:txBody>
          <a:bodyPr/>
          <a:lstStyle/>
          <a:p>
            <a:fld id="{BE19BE24-C638-4E2D-97B1-9F2F19EC1583}" type="slidenum">
              <a:rPr lang="en-GB" smtClean="0"/>
              <a:t>19</a:t>
            </a:fld>
            <a:endParaRPr lang="en-GB"/>
          </a:p>
        </p:txBody>
      </p:sp>
    </p:spTree>
    <p:extLst>
      <p:ext uri="{BB962C8B-B14F-4D97-AF65-F5344CB8AC3E}">
        <p14:creationId xmlns:p14="http://schemas.microsoft.com/office/powerpoint/2010/main" val="414907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who are we…humble beginnings to having a footprint right across Northern Ireland</a:t>
            </a:r>
          </a:p>
          <a:p>
            <a:r>
              <a:rPr lang="en-US" dirty="0"/>
              <a:t>What we do…</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a:t>
            </a:fld>
            <a:endParaRPr lang="en-GB"/>
          </a:p>
        </p:txBody>
      </p:sp>
    </p:spTree>
    <p:extLst>
      <p:ext uri="{BB962C8B-B14F-4D97-AF65-F5344CB8AC3E}">
        <p14:creationId xmlns:p14="http://schemas.microsoft.com/office/powerpoint/2010/main" val="2419744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20</a:t>
            </a:fld>
            <a:endParaRPr lang="en-GB"/>
          </a:p>
        </p:txBody>
      </p:sp>
    </p:spTree>
    <p:extLst>
      <p:ext uri="{BB962C8B-B14F-4D97-AF65-F5344CB8AC3E}">
        <p14:creationId xmlns:p14="http://schemas.microsoft.com/office/powerpoint/2010/main" val="1587177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21</a:t>
            </a:fld>
            <a:endParaRPr lang="en-GB"/>
          </a:p>
        </p:txBody>
      </p:sp>
    </p:spTree>
    <p:extLst>
      <p:ext uri="{BB962C8B-B14F-4D97-AF65-F5344CB8AC3E}">
        <p14:creationId xmlns:p14="http://schemas.microsoft.com/office/powerpoint/2010/main" val="239311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22</a:t>
            </a:fld>
            <a:endParaRPr lang="en-GB"/>
          </a:p>
        </p:txBody>
      </p:sp>
    </p:spTree>
    <p:extLst>
      <p:ext uri="{BB962C8B-B14F-4D97-AF65-F5344CB8AC3E}">
        <p14:creationId xmlns:p14="http://schemas.microsoft.com/office/powerpoint/2010/main" val="4209182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FE3CD-FAEE-14DE-1E37-7A3F97165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B243D-52B2-7DB0-D84E-EC60A4B1F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B5942-29C5-AF9C-B084-CCFF655186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65C1280-D956-D5AD-FD1E-9A33935DD1D1}"/>
              </a:ext>
            </a:extLst>
          </p:cNvPr>
          <p:cNvSpPr>
            <a:spLocks noGrp="1"/>
          </p:cNvSpPr>
          <p:nvPr>
            <p:ph type="sldNum" sz="quarter" idx="5"/>
          </p:nvPr>
        </p:nvSpPr>
        <p:spPr/>
        <p:txBody>
          <a:bodyPr/>
          <a:lstStyle/>
          <a:p>
            <a:fld id="{BE19BE24-C638-4E2D-97B1-9F2F19EC1583}" type="slidenum">
              <a:rPr lang="en-GB" smtClean="0"/>
              <a:t>23</a:t>
            </a:fld>
            <a:endParaRPr lang="en-GB"/>
          </a:p>
        </p:txBody>
      </p:sp>
    </p:spTree>
    <p:extLst>
      <p:ext uri="{BB962C8B-B14F-4D97-AF65-F5344CB8AC3E}">
        <p14:creationId xmlns:p14="http://schemas.microsoft.com/office/powerpoint/2010/main" val="3743500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24</a:t>
            </a:fld>
            <a:endParaRPr lang="en-GB"/>
          </a:p>
        </p:txBody>
      </p:sp>
    </p:spTree>
    <p:extLst>
      <p:ext uri="{BB962C8B-B14F-4D97-AF65-F5344CB8AC3E}">
        <p14:creationId xmlns:p14="http://schemas.microsoft.com/office/powerpoint/2010/main" val="1158715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membership is £6.89 per month and you can pay via Payroll or direct debit. By signing up to nicssa you will automatically be affiliated to the nicssa based club here within the Police Ombudsman which is ran by the guys on site. The club is organized and ran by these volunteers to help provide you with benefits and activities directly through your workplace. Nicssa support this by providing £26 per year to the club for each member they have, so more members your club has the more money the club has to work with and the more they can provide to you. </a:t>
            </a:r>
          </a:p>
          <a:p>
            <a:endParaRPr lang="en-US" dirty="0"/>
          </a:p>
          <a:p>
            <a:r>
              <a:rPr lang="en-US" dirty="0"/>
              <a:t>Lastly for all new potential members and existing members please remember to sign up to </a:t>
            </a:r>
            <a:r>
              <a:rPr lang="en-US" dirty="0" err="1"/>
              <a:t>giftaid</a:t>
            </a:r>
            <a:r>
              <a:rPr lang="en-US" dirty="0"/>
              <a:t>. It does not cost you anything but allows us to claim money back from the government from the monthly deductions you make. This money goes straight back into our membership in the form of events and giveaways so please </a:t>
            </a:r>
            <a:r>
              <a:rPr lang="en-US" dirty="0" err="1"/>
              <a:t>please</a:t>
            </a:r>
            <a:r>
              <a:rPr lang="en-US" dirty="0"/>
              <a:t> sign up if you haven't done so already. www.nicssa.co.uk</a:t>
            </a:r>
          </a:p>
          <a:p>
            <a:endParaRPr lang="en-US" dirty="0"/>
          </a:p>
          <a:p>
            <a:r>
              <a:rPr lang="en-US" dirty="0"/>
              <a:t>If you do wish to sign up please just drop us an email at info@nicssa.co.uk and we can get you an application form sent out.</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25</a:t>
            </a:fld>
            <a:endParaRPr lang="en-GB"/>
          </a:p>
        </p:txBody>
      </p:sp>
    </p:spTree>
    <p:extLst>
      <p:ext uri="{BB962C8B-B14F-4D97-AF65-F5344CB8AC3E}">
        <p14:creationId xmlns:p14="http://schemas.microsoft.com/office/powerpoint/2010/main" val="253361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all that then we also have our nicssa wellbeing. This is to do with all things health and wellbeing and we offer testing for a number of different areas so we have :</a:t>
            </a:r>
          </a:p>
          <a:p>
            <a:endParaRPr lang="en-US" dirty="0"/>
          </a:p>
          <a:p>
            <a:r>
              <a:rPr lang="en-US" dirty="0"/>
              <a:t>Health Checks</a:t>
            </a:r>
          </a:p>
          <a:p>
            <a:r>
              <a:rPr lang="en-US" dirty="0"/>
              <a:t>Body Composition</a:t>
            </a:r>
          </a:p>
          <a:p>
            <a:r>
              <a:rPr lang="en-US" dirty="0"/>
              <a:t>Vo2 Max</a:t>
            </a:r>
          </a:p>
          <a:p>
            <a:r>
              <a:rPr lang="en-US" dirty="0"/>
              <a:t>Food Intolerance Testing </a:t>
            </a:r>
          </a:p>
          <a:p>
            <a:endParaRPr lang="en-US" dirty="0"/>
          </a:p>
          <a:p>
            <a:r>
              <a:rPr lang="en-US" dirty="0"/>
              <a:t>You do not need to be a nicssa member to access the services provided however there is discount for nicssa members.</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26</a:t>
            </a:fld>
            <a:endParaRPr lang="en-GB"/>
          </a:p>
        </p:txBody>
      </p:sp>
    </p:spTree>
    <p:extLst>
      <p:ext uri="{BB962C8B-B14F-4D97-AF65-F5344CB8AC3E}">
        <p14:creationId xmlns:p14="http://schemas.microsoft.com/office/powerpoint/2010/main" val="2126346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9BE24-C638-4E2D-97B1-9F2F19EC1583}" type="slidenum">
              <a:rPr lang="en-GB" smtClean="0"/>
              <a:t>27</a:t>
            </a:fld>
            <a:endParaRPr lang="en-GB"/>
          </a:p>
        </p:txBody>
      </p:sp>
    </p:spTree>
    <p:extLst>
      <p:ext uri="{BB962C8B-B14F-4D97-AF65-F5344CB8AC3E}">
        <p14:creationId xmlns:p14="http://schemas.microsoft.com/office/powerpoint/2010/main" val="898767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9BE24-C638-4E2D-97B1-9F2F19EC1583}" type="slidenum">
              <a:rPr lang="en-GB" smtClean="0"/>
              <a:t>28</a:t>
            </a:fld>
            <a:endParaRPr lang="en-GB"/>
          </a:p>
        </p:txBody>
      </p:sp>
    </p:spTree>
    <p:extLst>
      <p:ext uri="{BB962C8B-B14F-4D97-AF65-F5344CB8AC3E}">
        <p14:creationId xmlns:p14="http://schemas.microsoft.com/office/powerpoint/2010/main" val="450160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19BE24-C638-4E2D-97B1-9F2F19EC1583}" type="slidenum">
              <a:rPr lang="en-GB" smtClean="0"/>
              <a:t>29</a:t>
            </a:fld>
            <a:endParaRPr lang="en-GB"/>
          </a:p>
        </p:txBody>
      </p:sp>
    </p:spTree>
    <p:extLst>
      <p:ext uri="{BB962C8B-B14F-4D97-AF65-F5344CB8AC3E}">
        <p14:creationId xmlns:p14="http://schemas.microsoft.com/office/powerpoint/2010/main" val="227590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myself and Aimee will give you a quick insight into the benefits listed above but I would strongly encourage to get in touch or to visit the website to get a fuller understanding of all your potential benefits.</a:t>
            </a:r>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3</a:t>
            </a:fld>
            <a:endParaRPr lang="en-GB"/>
          </a:p>
        </p:txBody>
      </p:sp>
    </p:spTree>
    <p:extLst>
      <p:ext uri="{BB962C8B-B14F-4D97-AF65-F5344CB8AC3E}">
        <p14:creationId xmlns:p14="http://schemas.microsoft.com/office/powerpoint/2010/main" val="4001178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30</a:t>
            </a:fld>
            <a:endParaRPr lang="en-GB"/>
          </a:p>
        </p:txBody>
      </p:sp>
    </p:spTree>
    <p:extLst>
      <p:ext uri="{BB962C8B-B14F-4D97-AF65-F5344CB8AC3E}">
        <p14:creationId xmlns:p14="http://schemas.microsoft.com/office/powerpoint/2010/main" val="55794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slide…</a:t>
            </a:r>
          </a:p>
          <a:p>
            <a:endParaRPr lang="en-US" dirty="0"/>
          </a:p>
          <a:p>
            <a:r>
              <a:rPr lang="en-US" dirty="0"/>
              <a:t>Aimee is now going to go over the next couple of slides where she will give a better idea of the events we organize and the potential savings involved.</a:t>
            </a:r>
          </a:p>
        </p:txBody>
      </p:sp>
      <p:sp>
        <p:nvSpPr>
          <p:cNvPr id="4" name="Slide Number Placeholder 3"/>
          <p:cNvSpPr>
            <a:spLocks noGrp="1"/>
          </p:cNvSpPr>
          <p:nvPr>
            <p:ph type="sldNum" sz="quarter" idx="5"/>
          </p:nvPr>
        </p:nvSpPr>
        <p:spPr/>
        <p:txBody>
          <a:bodyPr/>
          <a:lstStyle/>
          <a:p>
            <a:fld id="{BE19BE24-C638-4E2D-97B1-9F2F19EC1583}" type="slidenum">
              <a:rPr lang="en-GB" smtClean="0"/>
              <a:t>4</a:t>
            </a:fld>
            <a:endParaRPr lang="en-GB"/>
          </a:p>
        </p:txBody>
      </p:sp>
    </p:spTree>
    <p:extLst>
      <p:ext uri="{BB962C8B-B14F-4D97-AF65-F5344CB8AC3E}">
        <p14:creationId xmlns:p14="http://schemas.microsoft.com/office/powerpoint/2010/main" val="72490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5</a:t>
            </a:fld>
            <a:endParaRPr lang="en-GB"/>
          </a:p>
        </p:txBody>
      </p:sp>
    </p:spTree>
    <p:extLst>
      <p:ext uri="{BB962C8B-B14F-4D97-AF65-F5344CB8AC3E}">
        <p14:creationId xmlns:p14="http://schemas.microsoft.com/office/powerpoint/2010/main" val="287689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19BE24-C638-4E2D-97B1-9F2F19EC1583}" type="slidenum">
              <a:rPr lang="en-GB" smtClean="0"/>
              <a:t>6</a:t>
            </a:fld>
            <a:endParaRPr lang="en-GB"/>
          </a:p>
        </p:txBody>
      </p:sp>
    </p:spTree>
    <p:extLst>
      <p:ext uri="{BB962C8B-B14F-4D97-AF65-F5344CB8AC3E}">
        <p14:creationId xmlns:p14="http://schemas.microsoft.com/office/powerpoint/2010/main" val="389320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05FDC-915D-B937-960B-D49695060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23843-839C-10D6-A2E8-55687F7C6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A89BA-C18C-69AE-3D07-0D6DB48F42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619869-105E-CAA0-FFD0-7A954D3279E6}"/>
              </a:ext>
            </a:extLst>
          </p:cNvPr>
          <p:cNvSpPr>
            <a:spLocks noGrp="1"/>
          </p:cNvSpPr>
          <p:nvPr>
            <p:ph type="sldNum" sz="quarter" idx="5"/>
          </p:nvPr>
        </p:nvSpPr>
        <p:spPr/>
        <p:txBody>
          <a:bodyPr/>
          <a:lstStyle/>
          <a:p>
            <a:fld id="{BE19BE24-C638-4E2D-97B1-9F2F19EC1583}" type="slidenum">
              <a:rPr lang="en-GB" smtClean="0"/>
              <a:t>7</a:t>
            </a:fld>
            <a:endParaRPr lang="en-GB"/>
          </a:p>
        </p:txBody>
      </p:sp>
    </p:spTree>
    <p:extLst>
      <p:ext uri="{BB962C8B-B14F-4D97-AF65-F5344CB8AC3E}">
        <p14:creationId xmlns:p14="http://schemas.microsoft.com/office/powerpoint/2010/main" val="361895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C3086-745C-BA46-0CE8-3B8BFC8DD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BB99A-FEA1-8C82-2302-1B2D91E09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3D22D-AE60-57D8-E059-566A033056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3961E3-FC3E-732E-309B-6A5F440A9368}"/>
              </a:ext>
            </a:extLst>
          </p:cNvPr>
          <p:cNvSpPr>
            <a:spLocks noGrp="1"/>
          </p:cNvSpPr>
          <p:nvPr>
            <p:ph type="sldNum" sz="quarter" idx="5"/>
          </p:nvPr>
        </p:nvSpPr>
        <p:spPr/>
        <p:txBody>
          <a:bodyPr/>
          <a:lstStyle/>
          <a:p>
            <a:fld id="{BE19BE24-C638-4E2D-97B1-9F2F19EC1583}" type="slidenum">
              <a:rPr lang="en-GB" smtClean="0"/>
              <a:t>8</a:t>
            </a:fld>
            <a:endParaRPr lang="en-GB"/>
          </a:p>
        </p:txBody>
      </p:sp>
    </p:spTree>
    <p:extLst>
      <p:ext uri="{BB962C8B-B14F-4D97-AF65-F5344CB8AC3E}">
        <p14:creationId xmlns:p14="http://schemas.microsoft.com/office/powerpoint/2010/main" val="2694026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C727D-5E6E-16C6-061F-089DBE179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1A8A7-1212-FBDC-D0E1-5C9264C45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016B1-E1A2-C5B3-4743-B6E47C6FBB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79D96B1-274C-E49A-48DA-6643AAEF6D81}"/>
              </a:ext>
            </a:extLst>
          </p:cNvPr>
          <p:cNvSpPr>
            <a:spLocks noGrp="1"/>
          </p:cNvSpPr>
          <p:nvPr>
            <p:ph type="sldNum" sz="quarter" idx="5"/>
          </p:nvPr>
        </p:nvSpPr>
        <p:spPr/>
        <p:txBody>
          <a:bodyPr/>
          <a:lstStyle/>
          <a:p>
            <a:fld id="{BE19BE24-C638-4E2D-97B1-9F2F19EC1583}" type="slidenum">
              <a:rPr lang="en-GB" smtClean="0"/>
              <a:t>9</a:t>
            </a:fld>
            <a:endParaRPr lang="en-GB"/>
          </a:p>
        </p:txBody>
      </p:sp>
    </p:spTree>
    <p:extLst>
      <p:ext uri="{BB962C8B-B14F-4D97-AF65-F5344CB8AC3E}">
        <p14:creationId xmlns:p14="http://schemas.microsoft.com/office/powerpoint/2010/main" val="283056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4.png"/><Relationship Id="rId7" Type="http://schemas.openxmlformats.org/officeDocument/2006/relationships/diagramLayout" Target="../diagrams/layout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56.png"/><Relationship Id="rId10" Type="http://schemas.microsoft.com/office/2007/relationships/diagramDrawing" Target="../diagrams/drawing1.xml"/><Relationship Id="rId4" Type="http://schemas.openxmlformats.org/officeDocument/2006/relationships/image" Target="../media/image55.png"/><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40.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41.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7.png"/><Relationship Id="rId1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5.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2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hyperlink" Target="mailto:info@nicssa.co.uk" TargetMode="External"/><Relationship Id="rId3" Type="http://schemas.openxmlformats.org/officeDocument/2006/relationships/image" Target="../media/image1.svg"/><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0644"/>
        </a:solidFill>
        <a:effectLst/>
      </p:bgPr>
    </p:bg>
    <p:spTree>
      <p:nvGrpSpPr>
        <p:cNvPr id="1" name=""/>
        <p:cNvGrpSpPr/>
        <p:nvPr/>
      </p:nvGrpSpPr>
      <p:grpSpPr>
        <a:xfrm>
          <a:off x="0" y="0"/>
          <a:ext cx="0" cy="0"/>
          <a:chOff x="0" y="0"/>
          <a:chExt cx="0" cy="0"/>
        </a:xfrm>
      </p:grpSpPr>
      <p:grpSp>
        <p:nvGrpSpPr>
          <p:cNvPr id="2" name="Group 2"/>
          <p:cNvGrpSpPr/>
          <p:nvPr/>
        </p:nvGrpSpPr>
        <p:grpSpPr>
          <a:xfrm rot="2629818">
            <a:off x="6820703" y="6427194"/>
            <a:ext cx="3292295" cy="8005880"/>
            <a:chOff x="0" y="0"/>
            <a:chExt cx="2914191" cy="7086442"/>
          </a:xfrm>
        </p:grpSpPr>
        <p:sp>
          <p:nvSpPr>
            <p:cNvPr id="3" name="Freeform 3"/>
            <p:cNvSpPr/>
            <p:nvPr/>
          </p:nvSpPr>
          <p:spPr>
            <a:xfrm>
              <a:off x="0" y="0"/>
              <a:ext cx="2914191" cy="7086442"/>
            </a:xfrm>
            <a:custGeom>
              <a:avLst/>
              <a:gdLst/>
              <a:ahLst/>
              <a:cxnLst/>
              <a:rect l="l" t="t" r="r" b="b"/>
              <a:pathLst>
                <a:path w="2914191" h="7086442">
                  <a:moveTo>
                    <a:pt x="2914191" y="0"/>
                  </a:moveTo>
                  <a:lnTo>
                    <a:pt x="2914191" y="4559984"/>
                  </a:lnTo>
                  <a:cubicBezTo>
                    <a:pt x="2914191" y="5955162"/>
                    <a:pt x="2261932" y="7086300"/>
                    <a:pt x="1457247" y="7086442"/>
                  </a:cubicBezTo>
                  <a:lnTo>
                    <a:pt x="1456943" y="7086442"/>
                  </a:lnTo>
                  <a:cubicBezTo>
                    <a:pt x="652562" y="7086300"/>
                    <a:pt x="380" y="5955871"/>
                    <a:pt x="0" y="4561259"/>
                  </a:cubicBezTo>
                  <a:lnTo>
                    <a:pt x="0" y="0"/>
                  </a:lnTo>
                  <a:cubicBezTo>
                    <a:pt x="462295" y="234136"/>
                    <a:pt x="951261" y="359708"/>
                    <a:pt x="1457095" y="359708"/>
                  </a:cubicBezTo>
                  <a:cubicBezTo>
                    <a:pt x="1963006" y="359708"/>
                    <a:pt x="2451972" y="234136"/>
                    <a:pt x="2914191" y="0"/>
                  </a:cubicBezTo>
                  <a:close/>
                </a:path>
              </a:pathLst>
            </a:custGeom>
            <a:solidFill>
              <a:srgbClr val="16B9ED"/>
            </a:solidFill>
            <a:ln w="12700">
              <a:solidFill>
                <a:srgbClr val="000000"/>
              </a:solidFill>
            </a:ln>
          </p:spPr>
          <p:txBody>
            <a:bodyPr/>
            <a:lstStyle/>
            <a:p>
              <a:endParaRPr lang="en-GB"/>
            </a:p>
          </p:txBody>
        </p:sp>
      </p:grpSp>
      <p:grpSp>
        <p:nvGrpSpPr>
          <p:cNvPr id="4" name="Group 4"/>
          <p:cNvGrpSpPr/>
          <p:nvPr/>
        </p:nvGrpSpPr>
        <p:grpSpPr>
          <a:xfrm rot="8170560">
            <a:off x="6184492" y="-4172056"/>
            <a:ext cx="3364522" cy="9200440"/>
            <a:chOff x="0" y="0"/>
            <a:chExt cx="2978123" cy="8143813"/>
          </a:xfrm>
        </p:grpSpPr>
        <p:sp>
          <p:nvSpPr>
            <p:cNvPr id="5" name="Freeform 5"/>
            <p:cNvSpPr/>
            <p:nvPr/>
          </p:nvSpPr>
          <p:spPr>
            <a:xfrm>
              <a:off x="0" y="0"/>
              <a:ext cx="2978122" cy="8143813"/>
            </a:xfrm>
            <a:custGeom>
              <a:avLst/>
              <a:gdLst/>
              <a:ahLst/>
              <a:cxnLst/>
              <a:rect l="l" t="t" r="r" b="b"/>
              <a:pathLst>
                <a:path w="2978122" h="8143813">
                  <a:moveTo>
                    <a:pt x="2978122" y="0"/>
                  </a:moveTo>
                  <a:lnTo>
                    <a:pt x="2978122" y="5240381"/>
                  </a:lnTo>
                  <a:cubicBezTo>
                    <a:pt x="2978122" y="6843734"/>
                    <a:pt x="2311555" y="8143649"/>
                    <a:pt x="1489216" y="8143813"/>
                  </a:cubicBezTo>
                  <a:lnTo>
                    <a:pt x="1488906" y="8143813"/>
                  </a:lnTo>
                  <a:cubicBezTo>
                    <a:pt x="666878" y="8143649"/>
                    <a:pt x="388" y="6844549"/>
                    <a:pt x="0" y="5241846"/>
                  </a:cubicBezTo>
                  <a:lnTo>
                    <a:pt x="0" y="0"/>
                  </a:lnTo>
                  <a:cubicBezTo>
                    <a:pt x="472437" y="269072"/>
                    <a:pt x="972130" y="413380"/>
                    <a:pt x="1489061" y="413380"/>
                  </a:cubicBezTo>
                  <a:cubicBezTo>
                    <a:pt x="2006071" y="413380"/>
                    <a:pt x="2505763" y="269072"/>
                    <a:pt x="2978122" y="0"/>
                  </a:cubicBezTo>
                  <a:close/>
                </a:path>
              </a:pathLst>
            </a:custGeom>
            <a:solidFill>
              <a:srgbClr val="16B9ED"/>
            </a:solidFill>
            <a:ln w="12700">
              <a:solidFill>
                <a:srgbClr val="000000"/>
              </a:solidFill>
            </a:ln>
          </p:spPr>
          <p:txBody>
            <a:bodyPr/>
            <a:lstStyle/>
            <a:p>
              <a:endParaRPr lang="en-GB"/>
            </a:p>
          </p:txBody>
        </p:sp>
      </p:grpSp>
      <p:sp>
        <p:nvSpPr>
          <p:cNvPr id="6" name="TextBox 6"/>
          <p:cNvSpPr txBox="1"/>
          <p:nvPr/>
        </p:nvSpPr>
        <p:spPr>
          <a:xfrm>
            <a:off x="-230741" y="1889492"/>
            <a:ext cx="8337470" cy="3819343"/>
          </a:xfrm>
          <a:prstGeom prst="rect">
            <a:avLst/>
          </a:prstGeom>
        </p:spPr>
        <p:txBody>
          <a:bodyPr lIns="0" tIns="0" rIns="0" bIns="0" rtlCol="0" anchor="t">
            <a:spAutoFit/>
          </a:bodyPr>
          <a:lstStyle/>
          <a:p>
            <a:pPr algn="ctr">
              <a:lnSpc>
                <a:spcPts val="9888"/>
              </a:lnSpc>
            </a:pPr>
            <a:r>
              <a:rPr lang="en-US" sz="10090" dirty="0">
                <a:solidFill>
                  <a:srgbClr val="16B9ED"/>
                </a:solidFill>
                <a:latin typeface="League Spartan"/>
                <a:ea typeface="League Spartan"/>
                <a:cs typeface="League Spartan"/>
                <a:sym typeface="League Spartan"/>
              </a:rPr>
              <a:t>Making Things Happen</a:t>
            </a:r>
          </a:p>
        </p:txBody>
      </p:sp>
      <p:sp>
        <p:nvSpPr>
          <p:cNvPr id="7" name="Freeform 7"/>
          <p:cNvSpPr/>
          <p:nvPr/>
        </p:nvSpPr>
        <p:spPr>
          <a:xfrm>
            <a:off x="-1642093" y="6515861"/>
            <a:ext cx="2535770" cy="2535770"/>
          </a:xfrm>
          <a:custGeom>
            <a:avLst/>
            <a:gdLst/>
            <a:ahLst/>
            <a:cxnLst/>
            <a:rect l="l" t="t" r="r" b="b"/>
            <a:pathLst>
              <a:path w="2535770" h="2535770">
                <a:moveTo>
                  <a:pt x="0" y="0"/>
                </a:moveTo>
                <a:lnTo>
                  <a:pt x="2535770" y="0"/>
                </a:lnTo>
                <a:lnTo>
                  <a:pt x="2535770" y="2535770"/>
                </a:lnTo>
                <a:lnTo>
                  <a:pt x="0" y="253577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p:cNvSpPr/>
          <p:nvPr/>
        </p:nvSpPr>
        <p:spPr>
          <a:xfrm>
            <a:off x="3396503" y="160687"/>
            <a:ext cx="1082982" cy="1082982"/>
          </a:xfrm>
          <a:custGeom>
            <a:avLst/>
            <a:gdLst/>
            <a:ahLst/>
            <a:cxnLst/>
            <a:rect l="l" t="t" r="r" b="b"/>
            <a:pathLst>
              <a:path w="1082982" h="1082982">
                <a:moveTo>
                  <a:pt x="0" y="0"/>
                </a:moveTo>
                <a:lnTo>
                  <a:pt x="1082982" y="0"/>
                </a:lnTo>
                <a:lnTo>
                  <a:pt x="1082982" y="1082981"/>
                </a:lnTo>
                <a:lnTo>
                  <a:pt x="0" y="108298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9" name="Group 9"/>
          <p:cNvGrpSpPr/>
          <p:nvPr/>
        </p:nvGrpSpPr>
        <p:grpSpPr>
          <a:xfrm>
            <a:off x="10271232" y="2893470"/>
            <a:ext cx="5396167" cy="539616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14300" cap="sq">
              <a:solidFill>
                <a:srgbClr val="037174"/>
              </a:solidFill>
              <a:prstDash val="solid"/>
              <a:miter/>
            </a:ln>
          </p:spPr>
          <p:txBody>
            <a:bodyPr/>
            <a:lstStyle/>
            <a:p>
              <a:endParaRPr lang="en-GB"/>
            </a:p>
          </p:txBody>
        </p:sp>
        <p:sp>
          <p:nvSpPr>
            <p:cNvPr id="11" name="TextBox 11"/>
            <p:cNvSpPr txBox="1"/>
            <p:nvPr/>
          </p:nvSpPr>
          <p:spPr>
            <a:xfrm>
              <a:off x="76200" y="57150"/>
              <a:ext cx="660400" cy="679450"/>
            </a:xfrm>
            <a:prstGeom prst="rect">
              <a:avLst/>
            </a:prstGeom>
          </p:spPr>
          <p:txBody>
            <a:bodyPr lIns="42186" tIns="42186" rIns="42186" bIns="42186" rtlCol="0" anchor="ctr"/>
            <a:lstStyle/>
            <a:p>
              <a:pPr algn="ctr">
                <a:lnSpc>
                  <a:spcPts val="1278"/>
                </a:lnSpc>
              </a:pPr>
              <a:endParaRPr/>
            </a:p>
          </p:txBody>
        </p:sp>
      </p:grpSp>
      <p:sp>
        <p:nvSpPr>
          <p:cNvPr id="12" name="Freeform 12"/>
          <p:cNvSpPr/>
          <p:nvPr/>
        </p:nvSpPr>
        <p:spPr>
          <a:xfrm>
            <a:off x="10528040" y="4556362"/>
            <a:ext cx="4849496" cy="2070383"/>
          </a:xfrm>
          <a:custGeom>
            <a:avLst/>
            <a:gdLst/>
            <a:ahLst/>
            <a:cxnLst/>
            <a:rect l="l" t="t" r="r" b="b"/>
            <a:pathLst>
              <a:path w="4849496" h="2070383">
                <a:moveTo>
                  <a:pt x="0" y="0"/>
                </a:moveTo>
                <a:lnTo>
                  <a:pt x="4849496" y="0"/>
                </a:lnTo>
                <a:lnTo>
                  <a:pt x="4849496" y="2070383"/>
                </a:lnTo>
                <a:lnTo>
                  <a:pt x="0" y="2070383"/>
                </a:lnTo>
                <a:lnTo>
                  <a:pt x="0" y="0"/>
                </a:lnTo>
                <a:close/>
              </a:path>
            </a:pathLst>
          </a:custGeom>
          <a:blipFill>
            <a:blip r:embed="rId4"/>
            <a:stretch>
              <a:fillRect/>
            </a:stretch>
          </a:blipFill>
        </p:spPr>
        <p:txBody>
          <a:bodyPr/>
          <a:lstStyle/>
          <a:p>
            <a:endParaRPr lang="en-GB"/>
          </a:p>
        </p:txBody>
      </p:sp>
      <p:sp>
        <p:nvSpPr>
          <p:cNvPr id="13" name="Freeform 13"/>
          <p:cNvSpPr/>
          <p:nvPr/>
        </p:nvSpPr>
        <p:spPr>
          <a:xfrm>
            <a:off x="-773148" y="1372926"/>
            <a:ext cx="1801848" cy="1713394"/>
          </a:xfrm>
          <a:custGeom>
            <a:avLst/>
            <a:gdLst/>
            <a:ahLst/>
            <a:cxnLst/>
            <a:rect l="l" t="t" r="r" b="b"/>
            <a:pathLst>
              <a:path w="1801848" h="1713394">
                <a:moveTo>
                  <a:pt x="0" y="0"/>
                </a:moveTo>
                <a:lnTo>
                  <a:pt x="1801848" y="0"/>
                </a:lnTo>
                <a:lnTo>
                  <a:pt x="1801848" y="1713394"/>
                </a:lnTo>
                <a:lnTo>
                  <a:pt x="0" y="171339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Freeform 14"/>
          <p:cNvSpPr/>
          <p:nvPr/>
        </p:nvSpPr>
        <p:spPr>
          <a:xfrm>
            <a:off x="8250737" y="5358860"/>
            <a:ext cx="667113" cy="667113"/>
          </a:xfrm>
          <a:custGeom>
            <a:avLst/>
            <a:gdLst/>
            <a:ahLst/>
            <a:cxnLst/>
            <a:rect l="l" t="t" r="r" b="b"/>
            <a:pathLst>
              <a:path w="667113" h="667113">
                <a:moveTo>
                  <a:pt x="0" y="0"/>
                </a:moveTo>
                <a:lnTo>
                  <a:pt x="667113" y="0"/>
                </a:lnTo>
                <a:lnTo>
                  <a:pt x="667113" y="667113"/>
                </a:lnTo>
                <a:lnTo>
                  <a:pt x="0" y="66711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5" name="Freeform 15"/>
          <p:cNvSpPr/>
          <p:nvPr/>
        </p:nvSpPr>
        <p:spPr>
          <a:xfrm>
            <a:off x="17445770" y="4959787"/>
            <a:ext cx="1540903" cy="1465259"/>
          </a:xfrm>
          <a:custGeom>
            <a:avLst/>
            <a:gdLst/>
            <a:ahLst/>
            <a:cxnLst/>
            <a:rect l="l" t="t" r="r" b="b"/>
            <a:pathLst>
              <a:path w="1540903" h="1465259">
                <a:moveTo>
                  <a:pt x="0" y="0"/>
                </a:moveTo>
                <a:lnTo>
                  <a:pt x="1540903" y="0"/>
                </a:lnTo>
                <a:lnTo>
                  <a:pt x="1540903" y="1465259"/>
                </a:lnTo>
                <a:lnTo>
                  <a:pt x="0" y="146525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6" name="TextBox 16"/>
          <p:cNvSpPr txBox="1"/>
          <p:nvPr/>
        </p:nvSpPr>
        <p:spPr>
          <a:xfrm>
            <a:off x="-41083" y="5680651"/>
            <a:ext cx="8396895" cy="1241703"/>
          </a:xfrm>
          <a:prstGeom prst="rect">
            <a:avLst/>
          </a:prstGeom>
        </p:spPr>
        <p:txBody>
          <a:bodyPr lIns="0" tIns="0" rIns="0" bIns="0" rtlCol="0" anchor="t">
            <a:spAutoFit/>
          </a:bodyPr>
          <a:lstStyle/>
          <a:p>
            <a:pPr algn="ctr">
              <a:lnSpc>
                <a:spcPts val="4832"/>
              </a:lnSpc>
            </a:pPr>
            <a:r>
              <a:rPr lang="en-US" sz="4931" dirty="0">
                <a:solidFill>
                  <a:srgbClr val="FFFFFF"/>
                </a:solidFill>
                <a:latin typeface="League Spartan"/>
                <a:ea typeface="League Spartan"/>
                <a:cs typeface="League Spartan"/>
                <a:sym typeface="League Spartan"/>
              </a:rPr>
              <a:t>Empowering People, Inspiring Community</a:t>
            </a:r>
          </a:p>
        </p:txBody>
      </p:sp>
      <p:sp>
        <p:nvSpPr>
          <p:cNvPr id="17" name="Freeform 17"/>
          <p:cNvSpPr/>
          <p:nvPr/>
        </p:nvSpPr>
        <p:spPr>
          <a:xfrm>
            <a:off x="12969315" y="1039370"/>
            <a:ext cx="667113" cy="667113"/>
          </a:xfrm>
          <a:custGeom>
            <a:avLst/>
            <a:gdLst/>
            <a:ahLst/>
            <a:cxnLst/>
            <a:rect l="l" t="t" r="r" b="b"/>
            <a:pathLst>
              <a:path w="667113" h="667113">
                <a:moveTo>
                  <a:pt x="0" y="0"/>
                </a:moveTo>
                <a:lnTo>
                  <a:pt x="667113" y="0"/>
                </a:lnTo>
                <a:lnTo>
                  <a:pt x="667113" y="667113"/>
                </a:lnTo>
                <a:lnTo>
                  <a:pt x="0" y="66711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8" name="Group 18"/>
          <p:cNvGrpSpPr/>
          <p:nvPr/>
        </p:nvGrpSpPr>
        <p:grpSpPr>
          <a:xfrm rot="-8170181">
            <a:off x="15949937" y="-3230719"/>
            <a:ext cx="3292295" cy="8005880"/>
            <a:chOff x="0" y="0"/>
            <a:chExt cx="2914191" cy="7086442"/>
          </a:xfrm>
        </p:grpSpPr>
        <p:sp>
          <p:nvSpPr>
            <p:cNvPr id="19" name="Freeform 19"/>
            <p:cNvSpPr/>
            <p:nvPr/>
          </p:nvSpPr>
          <p:spPr>
            <a:xfrm>
              <a:off x="0" y="0"/>
              <a:ext cx="2914191" cy="7086442"/>
            </a:xfrm>
            <a:custGeom>
              <a:avLst/>
              <a:gdLst/>
              <a:ahLst/>
              <a:cxnLst/>
              <a:rect l="l" t="t" r="r" b="b"/>
              <a:pathLst>
                <a:path w="2914191" h="7086442">
                  <a:moveTo>
                    <a:pt x="2914191" y="0"/>
                  </a:moveTo>
                  <a:lnTo>
                    <a:pt x="2914191" y="4559984"/>
                  </a:lnTo>
                  <a:cubicBezTo>
                    <a:pt x="2914191" y="5955162"/>
                    <a:pt x="2261932" y="7086300"/>
                    <a:pt x="1457247" y="7086442"/>
                  </a:cubicBezTo>
                  <a:lnTo>
                    <a:pt x="1456943" y="7086442"/>
                  </a:lnTo>
                  <a:cubicBezTo>
                    <a:pt x="652562" y="7086300"/>
                    <a:pt x="380" y="5955871"/>
                    <a:pt x="0" y="4561259"/>
                  </a:cubicBezTo>
                  <a:lnTo>
                    <a:pt x="0" y="0"/>
                  </a:lnTo>
                  <a:cubicBezTo>
                    <a:pt x="462295" y="234136"/>
                    <a:pt x="951261" y="359708"/>
                    <a:pt x="1457095" y="359708"/>
                  </a:cubicBezTo>
                  <a:cubicBezTo>
                    <a:pt x="1963006" y="359708"/>
                    <a:pt x="2451972" y="234136"/>
                    <a:pt x="2914191" y="0"/>
                  </a:cubicBezTo>
                  <a:close/>
                </a:path>
              </a:pathLst>
            </a:custGeom>
            <a:solidFill>
              <a:srgbClr val="16B9ED"/>
            </a:solidFill>
            <a:ln w="12700">
              <a:solidFill>
                <a:srgbClr val="000000"/>
              </a:solidFill>
            </a:ln>
          </p:spPr>
          <p:txBody>
            <a:bodyPr/>
            <a:lstStyle/>
            <a:p>
              <a:endParaRPr lang="en-GB"/>
            </a:p>
          </p:txBody>
        </p:sp>
      </p:grpSp>
      <p:grpSp>
        <p:nvGrpSpPr>
          <p:cNvPr id="20" name="Group 20"/>
          <p:cNvGrpSpPr/>
          <p:nvPr/>
        </p:nvGrpSpPr>
        <p:grpSpPr>
          <a:xfrm rot="-2629439">
            <a:off x="15913824" y="6328425"/>
            <a:ext cx="3364522" cy="8091374"/>
            <a:chOff x="0" y="0"/>
            <a:chExt cx="2978123" cy="7162118"/>
          </a:xfrm>
        </p:grpSpPr>
        <p:sp>
          <p:nvSpPr>
            <p:cNvPr id="21" name="Freeform 21"/>
            <p:cNvSpPr/>
            <p:nvPr/>
          </p:nvSpPr>
          <p:spPr>
            <a:xfrm>
              <a:off x="0" y="0"/>
              <a:ext cx="2978122" cy="7162118"/>
            </a:xfrm>
            <a:custGeom>
              <a:avLst/>
              <a:gdLst/>
              <a:ahLst/>
              <a:cxnLst/>
              <a:rect l="l" t="t" r="r" b="b"/>
              <a:pathLst>
                <a:path w="2978122" h="7162118">
                  <a:moveTo>
                    <a:pt x="2978122" y="0"/>
                  </a:moveTo>
                  <a:lnTo>
                    <a:pt x="2978122" y="4608679"/>
                  </a:lnTo>
                  <a:cubicBezTo>
                    <a:pt x="2978122" y="6018757"/>
                    <a:pt x="2311555" y="7161974"/>
                    <a:pt x="1489216" y="7162118"/>
                  </a:cubicBezTo>
                  <a:lnTo>
                    <a:pt x="1488906" y="7162118"/>
                  </a:lnTo>
                  <a:cubicBezTo>
                    <a:pt x="666878" y="7161974"/>
                    <a:pt x="388" y="6019474"/>
                    <a:pt x="0" y="4609969"/>
                  </a:cubicBezTo>
                  <a:lnTo>
                    <a:pt x="0" y="0"/>
                  </a:lnTo>
                  <a:cubicBezTo>
                    <a:pt x="472437" y="236636"/>
                    <a:pt x="972130" y="363549"/>
                    <a:pt x="1489061" y="363549"/>
                  </a:cubicBezTo>
                  <a:cubicBezTo>
                    <a:pt x="2006071" y="363549"/>
                    <a:pt x="2505763" y="236636"/>
                    <a:pt x="2978122" y="0"/>
                  </a:cubicBezTo>
                  <a:close/>
                </a:path>
              </a:pathLst>
            </a:custGeom>
            <a:solidFill>
              <a:srgbClr val="16B9ED"/>
            </a:solidFill>
            <a:ln w="12700">
              <a:solidFill>
                <a:srgbClr val="000000"/>
              </a:solidFill>
            </a:ln>
          </p:spPr>
          <p:txBody>
            <a:bodyPr/>
            <a:lstStyle/>
            <a:p>
              <a:endParaRPr lang="en-GB"/>
            </a:p>
          </p:txBody>
        </p:sp>
      </p:grpSp>
      <p:sp>
        <p:nvSpPr>
          <p:cNvPr id="22" name="Freeform 22"/>
          <p:cNvSpPr/>
          <p:nvPr/>
        </p:nvSpPr>
        <p:spPr>
          <a:xfrm>
            <a:off x="12761381" y="9628508"/>
            <a:ext cx="1082982" cy="1082982"/>
          </a:xfrm>
          <a:custGeom>
            <a:avLst/>
            <a:gdLst/>
            <a:ahLst/>
            <a:cxnLst/>
            <a:rect l="l" t="t" r="r" b="b"/>
            <a:pathLst>
              <a:path w="1082982" h="1082982">
                <a:moveTo>
                  <a:pt x="0" y="0"/>
                </a:moveTo>
                <a:lnTo>
                  <a:pt x="1082982" y="0"/>
                </a:lnTo>
                <a:lnTo>
                  <a:pt x="1082982" y="1082982"/>
                </a:lnTo>
                <a:lnTo>
                  <a:pt x="0" y="108298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60644"/>
        </a:solidFill>
        <a:effectLst/>
      </p:bgPr>
    </p:bg>
    <p:spTree>
      <p:nvGrpSpPr>
        <p:cNvPr id="1" name="">
          <a:extLst>
            <a:ext uri="{FF2B5EF4-FFF2-40B4-BE49-F238E27FC236}">
              <a16:creationId xmlns:a16="http://schemas.microsoft.com/office/drawing/2014/main" id="{4F559FD9-48B9-BC5F-F7C9-EB249710EA57}"/>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DE1182A5-DC47-57FC-54C6-9E18BD857716}"/>
              </a:ext>
            </a:extLst>
          </p:cNvPr>
          <p:cNvSpPr txBox="1"/>
          <p:nvPr/>
        </p:nvSpPr>
        <p:spPr>
          <a:xfrm>
            <a:off x="3048000" y="1028700"/>
            <a:ext cx="13374690" cy="1152623"/>
          </a:xfrm>
          <a:prstGeom prst="rect">
            <a:avLst/>
          </a:prstGeom>
        </p:spPr>
        <p:txBody>
          <a:bodyPr lIns="0" tIns="0" rIns="0" bIns="0" rtlCol="0" anchor="t">
            <a:spAutoFit/>
          </a:bodyPr>
          <a:lstStyle/>
          <a:p>
            <a:pPr algn="l">
              <a:lnSpc>
                <a:spcPts val="8230"/>
              </a:lnSpc>
            </a:pPr>
            <a:r>
              <a:rPr lang="en-US" sz="9460" dirty="0">
                <a:solidFill>
                  <a:srgbClr val="16B9ED"/>
                </a:solidFill>
                <a:latin typeface="League Spartan"/>
                <a:ea typeface="League Spartan"/>
                <a:cs typeface="League Spartan"/>
                <a:sym typeface="League Spartan"/>
              </a:rPr>
              <a:t>Upcoming Events </a:t>
            </a:r>
          </a:p>
        </p:txBody>
      </p:sp>
      <p:pic>
        <p:nvPicPr>
          <p:cNvPr id="8" name="Picture 7">
            <a:extLst>
              <a:ext uri="{FF2B5EF4-FFF2-40B4-BE49-F238E27FC236}">
                <a16:creationId xmlns:a16="http://schemas.microsoft.com/office/drawing/2014/main" id="{17714F45-531E-DEED-4EF0-92F277619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2400300"/>
            <a:ext cx="7923791" cy="6642497"/>
          </a:xfrm>
          <a:prstGeom prst="rect">
            <a:avLst/>
          </a:prstGeom>
        </p:spPr>
      </p:pic>
      <p:pic>
        <p:nvPicPr>
          <p:cNvPr id="4" name="Picture 3">
            <a:extLst>
              <a:ext uri="{FF2B5EF4-FFF2-40B4-BE49-F238E27FC236}">
                <a16:creationId xmlns:a16="http://schemas.microsoft.com/office/drawing/2014/main" id="{7BCDACC7-3517-26C1-07E4-33DED71B3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400300"/>
            <a:ext cx="7998425" cy="6705063"/>
          </a:xfrm>
          <a:prstGeom prst="rect">
            <a:avLst/>
          </a:prstGeom>
        </p:spPr>
      </p:pic>
    </p:spTree>
    <p:extLst>
      <p:ext uri="{BB962C8B-B14F-4D97-AF65-F5344CB8AC3E}">
        <p14:creationId xmlns:p14="http://schemas.microsoft.com/office/powerpoint/2010/main" val="85452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60644"/>
        </a:solidFill>
        <a:effectLst/>
      </p:bgPr>
    </p:bg>
    <p:spTree>
      <p:nvGrpSpPr>
        <p:cNvPr id="1" name="">
          <a:extLst>
            <a:ext uri="{FF2B5EF4-FFF2-40B4-BE49-F238E27FC236}">
              <a16:creationId xmlns:a16="http://schemas.microsoft.com/office/drawing/2014/main" id="{E5A8792C-DBAE-5D70-F00C-E12353BC6A9D}"/>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D487B924-993A-C239-1DC2-41A07EB94F17}"/>
              </a:ext>
            </a:extLst>
          </p:cNvPr>
          <p:cNvSpPr txBox="1"/>
          <p:nvPr/>
        </p:nvSpPr>
        <p:spPr>
          <a:xfrm>
            <a:off x="3048000" y="1028700"/>
            <a:ext cx="13374690" cy="1152623"/>
          </a:xfrm>
          <a:prstGeom prst="rect">
            <a:avLst/>
          </a:prstGeom>
        </p:spPr>
        <p:txBody>
          <a:bodyPr lIns="0" tIns="0" rIns="0" bIns="0" rtlCol="0" anchor="t">
            <a:spAutoFit/>
          </a:bodyPr>
          <a:lstStyle/>
          <a:p>
            <a:pPr algn="l">
              <a:lnSpc>
                <a:spcPts val="8230"/>
              </a:lnSpc>
            </a:pPr>
            <a:r>
              <a:rPr lang="en-US" sz="9460" dirty="0">
                <a:solidFill>
                  <a:srgbClr val="16B9ED"/>
                </a:solidFill>
                <a:latin typeface="League Spartan"/>
                <a:ea typeface="League Spartan"/>
                <a:cs typeface="League Spartan"/>
                <a:sym typeface="League Spartan"/>
              </a:rPr>
              <a:t>Upcoming Events </a:t>
            </a:r>
          </a:p>
        </p:txBody>
      </p:sp>
      <p:pic>
        <p:nvPicPr>
          <p:cNvPr id="3" name="Picture 2">
            <a:extLst>
              <a:ext uri="{FF2B5EF4-FFF2-40B4-BE49-F238E27FC236}">
                <a16:creationId xmlns:a16="http://schemas.microsoft.com/office/drawing/2014/main" id="{B9468078-831A-69F8-8F2C-4D4776960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2552700"/>
            <a:ext cx="8266581" cy="6929857"/>
          </a:xfrm>
          <a:prstGeom prst="rect">
            <a:avLst/>
          </a:prstGeom>
        </p:spPr>
      </p:pic>
      <p:pic>
        <p:nvPicPr>
          <p:cNvPr id="7" name="Picture 6">
            <a:extLst>
              <a:ext uri="{FF2B5EF4-FFF2-40B4-BE49-F238E27FC236}">
                <a16:creationId xmlns:a16="http://schemas.microsoft.com/office/drawing/2014/main" id="{341797CD-ECB2-A05F-CA3C-D2A6610FE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552700"/>
            <a:ext cx="8544457" cy="7162800"/>
          </a:xfrm>
          <a:prstGeom prst="rect">
            <a:avLst/>
          </a:prstGeom>
        </p:spPr>
      </p:pic>
    </p:spTree>
    <p:extLst>
      <p:ext uri="{BB962C8B-B14F-4D97-AF65-F5344CB8AC3E}">
        <p14:creationId xmlns:p14="http://schemas.microsoft.com/office/powerpoint/2010/main" val="44330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0644"/>
        </a:solidFill>
        <a:effectLst/>
      </p:bgPr>
    </p:bg>
    <p:spTree>
      <p:nvGrpSpPr>
        <p:cNvPr id="1" name="">
          <a:extLst>
            <a:ext uri="{FF2B5EF4-FFF2-40B4-BE49-F238E27FC236}">
              <a16:creationId xmlns:a16="http://schemas.microsoft.com/office/drawing/2014/main" id="{6DAD08D0-39C4-F5F0-44C1-326BDE170A73}"/>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5C76BFBC-1597-B050-24C0-46164CBABEB3}"/>
              </a:ext>
            </a:extLst>
          </p:cNvPr>
          <p:cNvSpPr txBox="1"/>
          <p:nvPr/>
        </p:nvSpPr>
        <p:spPr>
          <a:xfrm>
            <a:off x="3048000" y="1028700"/>
            <a:ext cx="13374690" cy="1152623"/>
          </a:xfrm>
          <a:prstGeom prst="rect">
            <a:avLst/>
          </a:prstGeom>
        </p:spPr>
        <p:txBody>
          <a:bodyPr lIns="0" tIns="0" rIns="0" bIns="0" rtlCol="0" anchor="t">
            <a:spAutoFit/>
          </a:bodyPr>
          <a:lstStyle/>
          <a:p>
            <a:pPr algn="l">
              <a:lnSpc>
                <a:spcPts val="8230"/>
              </a:lnSpc>
            </a:pPr>
            <a:r>
              <a:rPr lang="en-US" sz="9460" dirty="0">
                <a:solidFill>
                  <a:srgbClr val="16B9ED"/>
                </a:solidFill>
                <a:latin typeface="League Spartan"/>
                <a:ea typeface="League Spartan"/>
                <a:cs typeface="League Spartan"/>
                <a:sym typeface="League Spartan"/>
              </a:rPr>
              <a:t>Upcoming Events</a:t>
            </a:r>
          </a:p>
        </p:txBody>
      </p:sp>
      <p:pic>
        <p:nvPicPr>
          <p:cNvPr id="6" name="Picture 5">
            <a:extLst>
              <a:ext uri="{FF2B5EF4-FFF2-40B4-BE49-F238E27FC236}">
                <a16:creationId xmlns:a16="http://schemas.microsoft.com/office/drawing/2014/main" id="{7045B619-ABA9-64E5-BCFD-72FBBD3C4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328443"/>
            <a:ext cx="8266581" cy="6929857"/>
          </a:xfrm>
          <a:prstGeom prst="rect">
            <a:avLst/>
          </a:prstGeom>
        </p:spPr>
      </p:pic>
    </p:spTree>
    <p:extLst>
      <p:ext uri="{BB962C8B-B14F-4D97-AF65-F5344CB8AC3E}">
        <p14:creationId xmlns:p14="http://schemas.microsoft.com/office/powerpoint/2010/main" val="409772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720" y="0"/>
            <a:ext cx="20703696" cy="13802464"/>
          </a:xfrm>
          <a:custGeom>
            <a:avLst/>
            <a:gdLst/>
            <a:ahLst/>
            <a:cxnLst/>
            <a:rect l="l" t="t" r="r" b="b"/>
            <a:pathLst>
              <a:path w="20703696" h="13802464">
                <a:moveTo>
                  <a:pt x="0" y="0"/>
                </a:moveTo>
                <a:lnTo>
                  <a:pt x="20703696" y="0"/>
                </a:lnTo>
                <a:lnTo>
                  <a:pt x="20703696" y="13802464"/>
                </a:lnTo>
                <a:lnTo>
                  <a:pt x="0" y="13802464"/>
                </a:lnTo>
                <a:lnTo>
                  <a:pt x="0" y="0"/>
                </a:lnTo>
                <a:close/>
              </a:path>
            </a:pathLst>
          </a:custGeom>
          <a:blipFill>
            <a:blip r:embed="rId3">
              <a:alphaModFix amt="99000"/>
            </a:blip>
            <a:stretch>
              <a:fillRect/>
            </a:stretch>
          </a:blipFill>
        </p:spPr>
        <p:txBody>
          <a:bodyPr/>
          <a:lstStyle/>
          <a:p>
            <a:endParaRPr lang="en-GB"/>
          </a:p>
        </p:txBody>
      </p:sp>
      <p:sp>
        <p:nvSpPr>
          <p:cNvPr id="3" name="Freeform 3"/>
          <p:cNvSpPr/>
          <p:nvPr/>
        </p:nvSpPr>
        <p:spPr>
          <a:xfrm>
            <a:off x="196311" y="1651777"/>
            <a:ext cx="6042908" cy="4773897"/>
          </a:xfrm>
          <a:custGeom>
            <a:avLst/>
            <a:gdLst/>
            <a:ahLst/>
            <a:cxnLst/>
            <a:rect l="l" t="t" r="r" b="b"/>
            <a:pathLst>
              <a:path w="6042908" h="4773897">
                <a:moveTo>
                  <a:pt x="0" y="0"/>
                </a:moveTo>
                <a:lnTo>
                  <a:pt x="6042908" y="0"/>
                </a:lnTo>
                <a:lnTo>
                  <a:pt x="6042908" y="4773898"/>
                </a:lnTo>
                <a:lnTo>
                  <a:pt x="0" y="4773898"/>
                </a:lnTo>
                <a:lnTo>
                  <a:pt x="0" y="0"/>
                </a:lnTo>
                <a:close/>
              </a:path>
            </a:pathLst>
          </a:custGeom>
          <a:blipFill>
            <a:blip r:embed="rId4"/>
            <a:stretch>
              <a:fillRect/>
            </a:stretch>
          </a:blipFill>
        </p:spPr>
        <p:txBody>
          <a:bodyPr/>
          <a:lstStyle/>
          <a:p>
            <a:endParaRPr lang="en-GB"/>
          </a:p>
        </p:txBody>
      </p:sp>
      <p:sp>
        <p:nvSpPr>
          <p:cNvPr id="4" name="Freeform 4"/>
          <p:cNvSpPr/>
          <p:nvPr/>
        </p:nvSpPr>
        <p:spPr>
          <a:xfrm>
            <a:off x="11772543" y="1651777"/>
            <a:ext cx="6026896" cy="4761248"/>
          </a:xfrm>
          <a:custGeom>
            <a:avLst/>
            <a:gdLst/>
            <a:ahLst/>
            <a:cxnLst/>
            <a:rect l="l" t="t" r="r" b="b"/>
            <a:pathLst>
              <a:path w="6026896" h="4761248">
                <a:moveTo>
                  <a:pt x="0" y="0"/>
                </a:moveTo>
                <a:lnTo>
                  <a:pt x="6026896" y="0"/>
                </a:lnTo>
                <a:lnTo>
                  <a:pt x="6026896" y="4761248"/>
                </a:lnTo>
                <a:lnTo>
                  <a:pt x="0" y="4761248"/>
                </a:lnTo>
                <a:lnTo>
                  <a:pt x="0" y="0"/>
                </a:lnTo>
                <a:close/>
              </a:path>
            </a:pathLst>
          </a:custGeom>
          <a:blipFill>
            <a:blip r:embed="rId4"/>
            <a:stretch>
              <a:fillRect/>
            </a:stretch>
          </a:blipFill>
        </p:spPr>
        <p:txBody>
          <a:bodyPr/>
          <a:lstStyle/>
          <a:p>
            <a:endParaRPr lang="en-GB"/>
          </a:p>
        </p:txBody>
      </p:sp>
      <p:sp>
        <p:nvSpPr>
          <p:cNvPr id="5" name="Freeform 5"/>
          <p:cNvSpPr/>
          <p:nvPr/>
        </p:nvSpPr>
        <p:spPr>
          <a:xfrm rot="-10800000">
            <a:off x="4446428" y="5550604"/>
            <a:ext cx="1792792" cy="1219260"/>
          </a:xfrm>
          <a:custGeom>
            <a:avLst/>
            <a:gdLst/>
            <a:ahLst/>
            <a:cxnLst/>
            <a:rect l="l" t="t" r="r" b="b"/>
            <a:pathLst>
              <a:path w="1792792" h="1219260">
                <a:moveTo>
                  <a:pt x="0" y="0"/>
                </a:moveTo>
                <a:lnTo>
                  <a:pt x="1792791" y="0"/>
                </a:lnTo>
                <a:lnTo>
                  <a:pt x="1792791" y="1219261"/>
                </a:lnTo>
                <a:lnTo>
                  <a:pt x="0" y="1219261"/>
                </a:lnTo>
                <a:lnTo>
                  <a:pt x="0" y="0"/>
                </a:lnTo>
                <a:close/>
              </a:path>
            </a:pathLst>
          </a:custGeom>
          <a:blipFill>
            <a:blip r:embed="rId5"/>
            <a:stretch>
              <a:fillRect l="-25523" r="-210650" b="-290503"/>
            </a:stretch>
          </a:blipFill>
        </p:spPr>
        <p:txBody>
          <a:bodyPr/>
          <a:lstStyle/>
          <a:p>
            <a:endParaRPr lang="en-GB"/>
          </a:p>
        </p:txBody>
      </p:sp>
      <p:sp>
        <p:nvSpPr>
          <p:cNvPr id="6" name="Freeform 6"/>
          <p:cNvSpPr/>
          <p:nvPr/>
        </p:nvSpPr>
        <p:spPr>
          <a:xfrm rot="-10800000">
            <a:off x="15966153" y="5393383"/>
            <a:ext cx="1792792" cy="1219260"/>
          </a:xfrm>
          <a:custGeom>
            <a:avLst/>
            <a:gdLst/>
            <a:ahLst/>
            <a:cxnLst/>
            <a:rect l="l" t="t" r="r" b="b"/>
            <a:pathLst>
              <a:path w="1792792" h="1219260">
                <a:moveTo>
                  <a:pt x="0" y="0"/>
                </a:moveTo>
                <a:lnTo>
                  <a:pt x="1792792" y="0"/>
                </a:lnTo>
                <a:lnTo>
                  <a:pt x="1792792" y="1219260"/>
                </a:lnTo>
                <a:lnTo>
                  <a:pt x="0" y="1219260"/>
                </a:lnTo>
                <a:lnTo>
                  <a:pt x="0" y="0"/>
                </a:lnTo>
                <a:close/>
              </a:path>
            </a:pathLst>
          </a:custGeom>
          <a:blipFill>
            <a:blip r:embed="rId5"/>
            <a:stretch>
              <a:fillRect l="-25523" r="-210650" b="-290503"/>
            </a:stretch>
          </a:blipFill>
        </p:spPr>
        <p:txBody>
          <a:bodyPr/>
          <a:lstStyle/>
          <a:p>
            <a:endParaRPr lang="en-GB"/>
          </a:p>
        </p:txBody>
      </p:sp>
      <p:sp>
        <p:nvSpPr>
          <p:cNvPr id="7" name="Freeform 7"/>
          <p:cNvSpPr/>
          <p:nvPr/>
        </p:nvSpPr>
        <p:spPr>
          <a:xfrm rot="-10800000">
            <a:off x="6239219" y="236423"/>
            <a:ext cx="5323774" cy="4205781"/>
          </a:xfrm>
          <a:custGeom>
            <a:avLst/>
            <a:gdLst/>
            <a:ahLst/>
            <a:cxnLst/>
            <a:rect l="l" t="t" r="r" b="b"/>
            <a:pathLst>
              <a:path w="5323774" h="4205781">
                <a:moveTo>
                  <a:pt x="0" y="0"/>
                </a:moveTo>
                <a:lnTo>
                  <a:pt x="5323774" y="0"/>
                </a:lnTo>
                <a:lnTo>
                  <a:pt x="5323774" y="4205781"/>
                </a:lnTo>
                <a:lnTo>
                  <a:pt x="0" y="4205781"/>
                </a:lnTo>
                <a:lnTo>
                  <a:pt x="0" y="0"/>
                </a:lnTo>
                <a:close/>
              </a:path>
            </a:pathLst>
          </a:custGeom>
          <a:blipFill>
            <a:blip r:embed="rId4"/>
            <a:stretch>
              <a:fillRect/>
            </a:stretch>
          </a:blipFill>
        </p:spPr>
        <p:txBody>
          <a:bodyPr/>
          <a:lstStyle/>
          <a:p>
            <a:endParaRPr lang="en-GB"/>
          </a:p>
        </p:txBody>
      </p:sp>
      <p:sp>
        <p:nvSpPr>
          <p:cNvPr id="8" name="Freeform 8"/>
          <p:cNvSpPr/>
          <p:nvPr/>
        </p:nvSpPr>
        <p:spPr>
          <a:xfrm rot="-86481">
            <a:off x="6456655" y="-177113"/>
            <a:ext cx="1792792" cy="1219260"/>
          </a:xfrm>
          <a:custGeom>
            <a:avLst/>
            <a:gdLst/>
            <a:ahLst/>
            <a:cxnLst/>
            <a:rect l="l" t="t" r="r" b="b"/>
            <a:pathLst>
              <a:path w="1792792" h="1219260">
                <a:moveTo>
                  <a:pt x="0" y="0"/>
                </a:moveTo>
                <a:lnTo>
                  <a:pt x="1792792" y="0"/>
                </a:lnTo>
                <a:lnTo>
                  <a:pt x="1792792" y="1219260"/>
                </a:lnTo>
                <a:lnTo>
                  <a:pt x="0" y="1219260"/>
                </a:lnTo>
                <a:lnTo>
                  <a:pt x="0" y="0"/>
                </a:lnTo>
                <a:close/>
              </a:path>
            </a:pathLst>
          </a:custGeom>
          <a:blipFill>
            <a:blip r:embed="rId5"/>
            <a:stretch>
              <a:fillRect l="-25523" r="-210650" b="-290503"/>
            </a:stretch>
          </a:blipFill>
        </p:spPr>
        <p:txBody>
          <a:bodyPr/>
          <a:lstStyle/>
          <a:p>
            <a:endParaRPr lang="en-GB"/>
          </a:p>
        </p:txBody>
      </p:sp>
      <p:sp>
        <p:nvSpPr>
          <p:cNvPr id="9" name="TextBox 9"/>
          <p:cNvSpPr txBox="1"/>
          <p:nvPr/>
        </p:nvSpPr>
        <p:spPr>
          <a:xfrm>
            <a:off x="879700" y="3061735"/>
            <a:ext cx="4676130" cy="2524691"/>
          </a:xfrm>
          <a:prstGeom prst="rect">
            <a:avLst/>
          </a:prstGeom>
        </p:spPr>
        <p:txBody>
          <a:bodyPr lIns="0" tIns="0" rIns="0" bIns="0" rtlCol="0" anchor="t">
            <a:spAutoFit/>
          </a:bodyPr>
          <a:lstStyle/>
          <a:p>
            <a:pPr algn="ctr">
              <a:lnSpc>
                <a:spcPts val="5044"/>
              </a:lnSpc>
            </a:pPr>
            <a:r>
              <a:rPr lang="en-US" sz="3603" dirty="0">
                <a:solidFill>
                  <a:srgbClr val="0B6AD7"/>
                </a:solidFill>
                <a:latin typeface="League Spartan"/>
                <a:ea typeface="League Spartan"/>
                <a:cs typeface="League Spartan"/>
                <a:sym typeface="League Spartan"/>
              </a:rPr>
              <a:t>It’s Great to see events in our area that reflect our interests </a:t>
            </a:r>
          </a:p>
        </p:txBody>
      </p:sp>
      <p:sp>
        <p:nvSpPr>
          <p:cNvPr id="10" name="TextBox 10"/>
          <p:cNvSpPr txBox="1"/>
          <p:nvPr/>
        </p:nvSpPr>
        <p:spPr>
          <a:xfrm>
            <a:off x="6563041" y="1129616"/>
            <a:ext cx="4676130" cy="1887306"/>
          </a:xfrm>
          <a:prstGeom prst="rect">
            <a:avLst/>
          </a:prstGeom>
        </p:spPr>
        <p:txBody>
          <a:bodyPr lIns="0" tIns="0" rIns="0" bIns="0" rtlCol="0" anchor="t">
            <a:spAutoFit/>
          </a:bodyPr>
          <a:lstStyle/>
          <a:p>
            <a:pPr algn="ctr">
              <a:lnSpc>
                <a:spcPts val="5044"/>
              </a:lnSpc>
            </a:pPr>
            <a:r>
              <a:rPr lang="en-US" sz="3603">
                <a:solidFill>
                  <a:srgbClr val="0B6AD7"/>
                </a:solidFill>
                <a:latin typeface="League Spartan"/>
                <a:ea typeface="League Spartan"/>
                <a:cs typeface="League Spartan"/>
                <a:sym typeface="League Spartan"/>
              </a:rPr>
              <a:t>Events have saved me so much money this summer</a:t>
            </a:r>
          </a:p>
        </p:txBody>
      </p:sp>
      <p:sp>
        <p:nvSpPr>
          <p:cNvPr id="11" name="TextBox 11"/>
          <p:cNvSpPr txBox="1"/>
          <p:nvPr/>
        </p:nvSpPr>
        <p:spPr>
          <a:xfrm>
            <a:off x="12050377" y="2938518"/>
            <a:ext cx="5471227" cy="2780650"/>
          </a:xfrm>
          <a:prstGeom prst="rect">
            <a:avLst/>
          </a:prstGeom>
        </p:spPr>
        <p:txBody>
          <a:bodyPr lIns="0" tIns="0" rIns="0" bIns="0" rtlCol="0" anchor="t">
            <a:spAutoFit/>
          </a:bodyPr>
          <a:lstStyle/>
          <a:p>
            <a:pPr algn="ctr">
              <a:lnSpc>
                <a:spcPts val="4438"/>
              </a:lnSpc>
            </a:pPr>
            <a:r>
              <a:rPr lang="en-US" sz="3170">
                <a:solidFill>
                  <a:srgbClr val="0B6AD7"/>
                </a:solidFill>
                <a:latin typeface="League Spartan"/>
                <a:ea typeface="League Spartan"/>
                <a:cs typeface="League Spartan"/>
                <a:sym typeface="League Spartan"/>
              </a:rPr>
              <a:t>This year you have really stepped up your game with events! We have had adult days out as well as family days! Brilliant!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E8CA5-E04C-94E7-D9FA-07DD9DB5F154}"/>
              </a:ext>
            </a:extLst>
          </p:cNvPr>
          <p:cNvSpPr/>
          <p:nvPr/>
        </p:nvSpPr>
        <p:spPr>
          <a:xfrm>
            <a:off x="654946" y="225575"/>
            <a:ext cx="16978108" cy="967444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53"/>
          <p:cNvSpPr/>
          <p:nvPr/>
        </p:nvSpPr>
        <p:spPr>
          <a:xfrm>
            <a:off x="7423423" y="8265980"/>
            <a:ext cx="1418402" cy="1795445"/>
          </a:xfrm>
          <a:custGeom>
            <a:avLst/>
            <a:gdLst/>
            <a:ahLst/>
            <a:cxnLst/>
            <a:rect l="l" t="t" r="r" b="b"/>
            <a:pathLst>
              <a:path w="1418402" h="1795445">
                <a:moveTo>
                  <a:pt x="0" y="0"/>
                </a:moveTo>
                <a:lnTo>
                  <a:pt x="1418401" y="0"/>
                </a:lnTo>
                <a:lnTo>
                  <a:pt x="1418401" y="1795445"/>
                </a:lnTo>
                <a:lnTo>
                  <a:pt x="0" y="1795445"/>
                </a:lnTo>
                <a:lnTo>
                  <a:pt x="0" y="0"/>
                </a:lnTo>
                <a:close/>
              </a:path>
            </a:pathLst>
          </a:custGeom>
          <a:blipFill>
            <a:blip r:embed="rId3"/>
            <a:stretch>
              <a:fillRect/>
            </a:stretch>
          </a:blipFill>
        </p:spPr>
        <p:txBody>
          <a:bodyPr/>
          <a:lstStyle/>
          <a:p>
            <a:endParaRPr lang="en-GB"/>
          </a:p>
        </p:txBody>
      </p:sp>
      <p:sp>
        <p:nvSpPr>
          <p:cNvPr id="54" name="Freeform 54"/>
          <p:cNvSpPr/>
          <p:nvPr/>
        </p:nvSpPr>
        <p:spPr>
          <a:xfrm>
            <a:off x="13024394" y="2447330"/>
            <a:ext cx="4581166" cy="1290362"/>
          </a:xfrm>
          <a:custGeom>
            <a:avLst/>
            <a:gdLst/>
            <a:ahLst/>
            <a:cxnLst/>
            <a:rect l="l" t="t" r="r" b="b"/>
            <a:pathLst>
              <a:path w="4581166" h="1290362">
                <a:moveTo>
                  <a:pt x="0" y="0"/>
                </a:moveTo>
                <a:lnTo>
                  <a:pt x="4581166" y="0"/>
                </a:lnTo>
                <a:lnTo>
                  <a:pt x="4581166" y="1290362"/>
                </a:lnTo>
                <a:lnTo>
                  <a:pt x="0" y="1290362"/>
                </a:lnTo>
                <a:lnTo>
                  <a:pt x="0" y="0"/>
                </a:lnTo>
                <a:close/>
              </a:path>
            </a:pathLst>
          </a:custGeom>
          <a:blipFill>
            <a:blip r:embed="rId4"/>
            <a:stretch>
              <a:fillRect/>
            </a:stretch>
          </a:blipFill>
        </p:spPr>
        <p:txBody>
          <a:bodyPr/>
          <a:lstStyle/>
          <a:p>
            <a:endParaRPr lang="en-GB"/>
          </a:p>
        </p:txBody>
      </p:sp>
      <p:sp>
        <p:nvSpPr>
          <p:cNvPr id="55" name="Freeform 55"/>
          <p:cNvSpPr/>
          <p:nvPr/>
        </p:nvSpPr>
        <p:spPr>
          <a:xfrm>
            <a:off x="1325910" y="1936315"/>
            <a:ext cx="2774054" cy="1097980"/>
          </a:xfrm>
          <a:custGeom>
            <a:avLst/>
            <a:gdLst/>
            <a:ahLst/>
            <a:cxnLst/>
            <a:rect l="l" t="t" r="r" b="b"/>
            <a:pathLst>
              <a:path w="2595385" h="988477">
                <a:moveTo>
                  <a:pt x="0" y="0"/>
                </a:moveTo>
                <a:lnTo>
                  <a:pt x="2595385" y="0"/>
                </a:lnTo>
                <a:lnTo>
                  <a:pt x="2595385" y="988476"/>
                </a:lnTo>
                <a:lnTo>
                  <a:pt x="0" y="988476"/>
                </a:lnTo>
                <a:lnTo>
                  <a:pt x="0" y="0"/>
                </a:lnTo>
                <a:close/>
              </a:path>
            </a:pathLst>
          </a:custGeom>
          <a:blipFill>
            <a:blip r:embed="rId5"/>
            <a:stretch>
              <a:fillRect/>
            </a:stretch>
          </a:blipFill>
        </p:spPr>
        <p:txBody>
          <a:bodyPr/>
          <a:lstStyle/>
          <a:p>
            <a:endParaRPr lang="en-GB"/>
          </a:p>
        </p:txBody>
      </p:sp>
      <p:sp>
        <p:nvSpPr>
          <p:cNvPr id="56" name="Freeform 56"/>
          <p:cNvSpPr/>
          <p:nvPr/>
        </p:nvSpPr>
        <p:spPr>
          <a:xfrm>
            <a:off x="1018766" y="7550166"/>
            <a:ext cx="3460683" cy="2349858"/>
          </a:xfrm>
          <a:custGeom>
            <a:avLst/>
            <a:gdLst/>
            <a:ahLst/>
            <a:cxnLst/>
            <a:rect l="l" t="t" r="r" b="b"/>
            <a:pathLst>
              <a:path w="3460683" h="2349858">
                <a:moveTo>
                  <a:pt x="0" y="0"/>
                </a:moveTo>
                <a:lnTo>
                  <a:pt x="3460682" y="0"/>
                </a:lnTo>
                <a:lnTo>
                  <a:pt x="3460682" y="2349858"/>
                </a:lnTo>
                <a:lnTo>
                  <a:pt x="0" y="2349858"/>
                </a:lnTo>
                <a:lnTo>
                  <a:pt x="0" y="0"/>
                </a:lnTo>
                <a:close/>
              </a:path>
            </a:pathLst>
          </a:custGeom>
          <a:blipFill>
            <a:blip r:embed="rId6"/>
            <a:stretch>
              <a:fillRect l="-38090" r="-38746"/>
            </a:stretch>
          </a:blipFill>
        </p:spPr>
        <p:txBody>
          <a:bodyPr/>
          <a:lstStyle/>
          <a:p>
            <a:endParaRPr lang="en-GB"/>
          </a:p>
        </p:txBody>
      </p:sp>
      <p:sp>
        <p:nvSpPr>
          <p:cNvPr id="59" name="Freeform 59"/>
          <p:cNvSpPr/>
          <p:nvPr/>
        </p:nvSpPr>
        <p:spPr>
          <a:xfrm>
            <a:off x="960247" y="5423019"/>
            <a:ext cx="3426272" cy="1821635"/>
          </a:xfrm>
          <a:custGeom>
            <a:avLst/>
            <a:gdLst/>
            <a:ahLst/>
            <a:cxnLst/>
            <a:rect l="l" t="t" r="r" b="b"/>
            <a:pathLst>
              <a:path w="3426272" h="1821635">
                <a:moveTo>
                  <a:pt x="0" y="0"/>
                </a:moveTo>
                <a:lnTo>
                  <a:pt x="3426272" y="0"/>
                </a:lnTo>
                <a:lnTo>
                  <a:pt x="3426272" y="1821634"/>
                </a:lnTo>
                <a:lnTo>
                  <a:pt x="0" y="1821634"/>
                </a:lnTo>
                <a:lnTo>
                  <a:pt x="0" y="0"/>
                </a:lnTo>
                <a:close/>
              </a:path>
            </a:pathLst>
          </a:custGeom>
          <a:blipFill>
            <a:blip r:embed="rId7"/>
            <a:stretch>
              <a:fillRect/>
            </a:stretch>
          </a:blipFill>
        </p:spPr>
        <p:txBody>
          <a:bodyPr/>
          <a:lstStyle/>
          <a:p>
            <a:endParaRPr lang="en-GB"/>
          </a:p>
        </p:txBody>
      </p:sp>
      <p:sp>
        <p:nvSpPr>
          <p:cNvPr id="60" name="Freeform 60"/>
          <p:cNvSpPr/>
          <p:nvPr/>
        </p:nvSpPr>
        <p:spPr>
          <a:xfrm>
            <a:off x="7577997" y="8279430"/>
            <a:ext cx="2851344" cy="1795445"/>
          </a:xfrm>
          <a:custGeom>
            <a:avLst/>
            <a:gdLst/>
            <a:ahLst/>
            <a:cxnLst/>
            <a:rect l="l" t="t" r="r" b="b"/>
            <a:pathLst>
              <a:path w="2322332" h="1395253">
                <a:moveTo>
                  <a:pt x="0" y="0"/>
                </a:moveTo>
                <a:lnTo>
                  <a:pt x="2322331" y="0"/>
                </a:lnTo>
                <a:lnTo>
                  <a:pt x="2322331" y="1395253"/>
                </a:lnTo>
                <a:lnTo>
                  <a:pt x="0" y="1395253"/>
                </a:lnTo>
                <a:lnTo>
                  <a:pt x="0" y="0"/>
                </a:lnTo>
                <a:close/>
              </a:path>
            </a:pathLst>
          </a:custGeom>
          <a:blipFill>
            <a:blip r:embed="rId8"/>
            <a:stretch>
              <a:fillRect/>
            </a:stretch>
          </a:blipFill>
        </p:spPr>
        <p:txBody>
          <a:bodyPr/>
          <a:lstStyle/>
          <a:p>
            <a:endParaRPr lang="en-GB"/>
          </a:p>
        </p:txBody>
      </p:sp>
      <p:sp>
        <p:nvSpPr>
          <p:cNvPr id="62" name="TextBox 62"/>
          <p:cNvSpPr txBox="1"/>
          <p:nvPr/>
        </p:nvSpPr>
        <p:spPr>
          <a:xfrm>
            <a:off x="3527363" y="492496"/>
            <a:ext cx="11636437" cy="1713290"/>
          </a:xfrm>
          <a:prstGeom prst="rect">
            <a:avLst/>
          </a:prstGeom>
        </p:spPr>
        <p:txBody>
          <a:bodyPr wrap="square" lIns="0" tIns="0" rIns="0" bIns="0" rtlCol="0" anchor="t">
            <a:spAutoFit/>
          </a:bodyPr>
          <a:lstStyle/>
          <a:p>
            <a:pPr algn="ctr">
              <a:lnSpc>
                <a:spcPts val="6357"/>
              </a:lnSpc>
            </a:pPr>
            <a:r>
              <a:rPr lang="en-US" sz="7200" b="1" dirty="0">
                <a:solidFill>
                  <a:srgbClr val="0DB8EE"/>
                </a:solidFill>
                <a:latin typeface="League Spartan"/>
                <a:ea typeface="League Spartan"/>
                <a:cs typeface="League Spartan"/>
                <a:sym typeface="League Spartan"/>
              </a:rPr>
              <a:t>2025  Giveaways</a:t>
            </a:r>
          </a:p>
          <a:p>
            <a:pPr algn="ctr">
              <a:lnSpc>
                <a:spcPts val="6357"/>
              </a:lnSpc>
            </a:pPr>
            <a:r>
              <a:rPr lang="en-US" sz="7200" b="1" dirty="0">
                <a:solidFill>
                  <a:srgbClr val="0DB8EE"/>
                </a:solidFill>
                <a:latin typeface="League Spartan"/>
                <a:ea typeface="League Spartan"/>
                <a:cs typeface="League Spartan"/>
                <a:sym typeface="League Spartan"/>
              </a:rPr>
              <a:t>Winners Home Location</a:t>
            </a:r>
          </a:p>
        </p:txBody>
      </p:sp>
      <p:pic>
        <p:nvPicPr>
          <p:cNvPr id="69" name="Picture 68" descr="A screenshot of a computer&#10;&#10;AI-generated content may be incorrect.">
            <a:extLst>
              <a:ext uri="{FF2B5EF4-FFF2-40B4-BE49-F238E27FC236}">
                <a16:creationId xmlns:a16="http://schemas.microsoft.com/office/drawing/2014/main" id="{841469AE-EF62-3CEC-4259-66047A273BC8}"/>
              </a:ext>
            </a:extLst>
          </p:cNvPr>
          <p:cNvPicPr>
            <a:picLocks noChangeAspect="1"/>
          </p:cNvPicPr>
          <p:nvPr/>
        </p:nvPicPr>
        <p:blipFill>
          <a:blip r:embed="rId9">
            <a:extLst>
              <a:ext uri="{28A0092B-C50C-407E-A947-70E740481C1C}">
                <a14:useLocalDpi xmlns:a14="http://schemas.microsoft.com/office/drawing/2010/main" val="0"/>
              </a:ext>
            </a:extLst>
          </a:blip>
          <a:srcRect l="32915" t="24474" r="27501" b="19395"/>
          <a:stretch>
            <a:fillRect/>
          </a:stretch>
        </p:blipFill>
        <p:spPr>
          <a:xfrm>
            <a:off x="4900462" y="2037883"/>
            <a:ext cx="8206414" cy="6254996"/>
          </a:xfrm>
          <a:prstGeom prst="rect">
            <a:avLst/>
          </a:prstGeom>
        </p:spPr>
      </p:pic>
      <p:pic>
        <p:nvPicPr>
          <p:cNvPr id="1027" name="Picture 3" descr="Disney On Ice - Variety, the Children's ...">
            <a:extLst>
              <a:ext uri="{FF2B5EF4-FFF2-40B4-BE49-F238E27FC236}">
                <a16:creationId xmlns:a16="http://schemas.microsoft.com/office/drawing/2014/main" id="{00CBC78B-DF5A-87B1-E299-8D9241526D3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340" t="23661" r="8044" b="14038"/>
          <a:stretch>
            <a:fillRect/>
          </a:stretch>
        </p:blipFill>
        <p:spPr bwMode="auto">
          <a:xfrm>
            <a:off x="12857601" y="4199739"/>
            <a:ext cx="4205025" cy="2162570"/>
          </a:xfrm>
          <a:prstGeom prst="rect">
            <a:avLst/>
          </a:prstGeom>
          <a:noFill/>
          <a:extLst>
            <a:ext uri="{909E8E84-426E-40DD-AFC4-6F175D3DCCD1}">
              <a14:hiddenFill xmlns:a14="http://schemas.microsoft.com/office/drawing/2010/main">
                <a:solidFill>
                  <a:srgbClr val="FFFFFF"/>
                </a:solidFill>
              </a14:hiddenFill>
            </a:ext>
          </a:extLst>
        </p:spPr>
      </p:pic>
      <p:sp>
        <p:nvSpPr>
          <p:cNvPr id="61" name="Freeform 61"/>
          <p:cNvSpPr/>
          <p:nvPr/>
        </p:nvSpPr>
        <p:spPr>
          <a:xfrm>
            <a:off x="4653940" y="7070430"/>
            <a:ext cx="1914076" cy="1914076"/>
          </a:xfrm>
          <a:custGeom>
            <a:avLst/>
            <a:gdLst/>
            <a:ahLst/>
            <a:cxnLst/>
            <a:rect l="l" t="t" r="r" b="b"/>
            <a:pathLst>
              <a:path w="1914076" h="1914076">
                <a:moveTo>
                  <a:pt x="0" y="0"/>
                </a:moveTo>
                <a:lnTo>
                  <a:pt x="1914076" y="0"/>
                </a:lnTo>
                <a:lnTo>
                  <a:pt x="1914076" y="1914076"/>
                </a:lnTo>
                <a:lnTo>
                  <a:pt x="0" y="1914076"/>
                </a:lnTo>
                <a:lnTo>
                  <a:pt x="0" y="0"/>
                </a:lnTo>
                <a:close/>
              </a:path>
            </a:pathLst>
          </a:custGeom>
          <a:blipFill>
            <a:blip r:embed="rId11"/>
            <a:stretch>
              <a:fillRect/>
            </a:stretch>
          </a:blipFill>
        </p:spPr>
        <p:txBody>
          <a:bodyPr/>
          <a:lstStyle/>
          <a:p>
            <a:endParaRPr lang="en-GB"/>
          </a:p>
        </p:txBody>
      </p:sp>
      <p:sp>
        <p:nvSpPr>
          <p:cNvPr id="58" name="Freeform 58"/>
          <p:cNvSpPr/>
          <p:nvPr/>
        </p:nvSpPr>
        <p:spPr>
          <a:xfrm>
            <a:off x="2008460" y="3069014"/>
            <a:ext cx="3602518" cy="2118621"/>
          </a:xfrm>
          <a:custGeom>
            <a:avLst/>
            <a:gdLst/>
            <a:ahLst/>
            <a:cxnLst/>
            <a:rect l="l" t="t" r="r" b="b"/>
            <a:pathLst>
              <a:path w="3602518" h="2118621">
                <a:moveTo>
                  <a:pt x="0" y="0"/>
                </a:moveTo>
                <a:lnTo>
                  <a:pt x="3602517" y="0"/>
                </a:lnTo>
                <a:lnTo>
                  <a:pt x="3602517" y="2118620"/>
                </a:lnTo>
                <a:lnTo>
                  <a:pt x="0" y="2118620"/>
                </a:lnTo>
                <a:lnTo>
                  <a:pt x="0" y="0"/>
                </a:lnTo>
                <a:close/>
              </a:path>
            </a:pathLst>
          </a:custGeom>
          <a:blipFill>
            <a:blip r:embed="rId12"/>
            <a:stretch>
              <a:fillRect l="-46010" t="-39618" r="-42919" b="-40285"/>
            </a:stretch>
          </a:blipFill>
        </p:spPr>
        <p:txBody>
          <a:bodyPr/>
          <a:lstStyle/>
          <a:p>
            <a:endParaRPr lang="en-GB"/>
          </a:p>
        </p:txBody>
      </p:sp>
      <p:pic>
        <p:nvPicPr>
          <p:cNvPr id="1029" name="Picture 5" descr="Devon Appliances Ninja OG901UK Woodfire Pro Connect XL Electric BBQ Grill &amp;  Smoker - Black/Blue | Home Electricals | Kitchen Installations | Devon|  Established for over 20 years">
            <a:extLst>
              <a:ext uri="{FF2B5EF4-FFF2-40B4-BE49-F238E27FC236}">
                <a16:creationId xmlns:a16="http://schemas.microsoft.com/office/drawing/2014/main" id="{9DAD5FF7-0625-A135-476F-432D1C9B397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783187" y="6182925"/>
            <a:ext cx="4279439" cy="240718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73F0AD1A-C1CE-011C-B53A-4B296897737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91699" y="8572500"/>
            <a:ext cx="7095360" cy="1169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B8EE"/>
        </a:solidFill>
        <a:effectLst/>
      </p:bgPr>
    </p:bg>
    <p:spTree>
      <p:nvGrpSpPr>
        <p:cNvPr id="1" name=""/>
        <p:cNvGrpSpPr/>
        <p:nvPr/>
      </p:nvGrpSpPr>
      <p:grpSpPr>
        <a:xfrm>
          <a:off x="0" y="0"/>
          <a:ext cx="0" cy="0"/>
          <a:chOff x="0" y="0"/>
          <a:chExt cx="0" cy="0"/>
        </a:xfrm>
      </p:grpSpPr>
      <p:sp>
        <p:nvSpPr>
          <p:cNvPr id="2" name="Freeform 2"/>
          <p:cNvSpPr/>
          <p:nvPr/>
        </p:nvSpPr>
        <p:spPr>
          <a:xfrm>
            <a:off x="671775" y="166714"/>
            <a:ext cx="7976141" cy="6712596"/>
          </a:xfrm>
          <a:custGeom>
            <a:avLst/>
            <a:gdLst/>
            <a:ahLst/>
            <a:cxnLst/>
            <a:rect l="l" t="t" r="r" b="b"/>
            <a:pathLst>
              <a:path w="7976141" h="6712596">
                <a:moveTo>
                  <a:pt x="0" y="0"/>
                </a:moveTo>
                <a:lnTo>
                  <a:pt x="7976141" y="0"/>
                </a:lnTo>
                <a:lnTo>
                  <a:pt x="7976141" y="6712596"/>
                </a:lnTo>
                <a:lnTo>
                  <a:pt x="0" y="6712596"/>
                </a:lnTo>
                <a:lnTo>
                  <a:pt x="0" y="0"/>
                </a:lnTo>
                <a:close/>
              </a:path>
            </a:pathLst>
          </a:custGeom>
          <a:blipFill>
            <a:blip r:embed="rId3"/>
            <a:stretch>
              <a:fillRect t="-1941" r="-2341"/>
            </a:stretch>
          </a:blipFill>
        </p:spPr>
        <p:txBody>
          <a:bodyPr/>
          <a:lstStyle/>
          <a:p>
            <a:endParaRPr lang="en-GB"/>
          </a:p>
        </p:txBody>
      </p:sp>
      <p:sp>
        <p:nvSpPr>
          <p:cNvPr id="3" name="Freeform 3"/>
          <p:cNvSpPr/>
          <p:nvPr/>
        </p:nvSpPr>
        <p:spPr>
          <a:xfrm>
            <a:off x="671775" y="7005541"/>
            <a:ext cx="3715558" cy="3114745"/>
          </a:xfrm>
          <a:custGeom>
            <a:avLst/>
            <a:gdLst/>
            <a:ahLst/>
            <a:cxnLst/>
            <a:rect l="l" t="t" r="r" b="b"/>
            <a:pathLst>
              <a:path w="3715558" h="3114745">
                <a:moveTo>
                  <a:pt x="0" y="0"/>
                </a:moveTo>
                <a:lnTo>
                  <a:pt x="3715558" y="0"/>
                </a:lnTo>
                <a:lnTo>
                  <a:pt x="3715558" y="3114745"/>
                </a:lnTo>
                <a:lnTo>
                  <a:pt x="0" y="3114745"/>
                </a:lnTo>
                <a:lnTo>
                  <a:pt x="0" y="0"/>
                </a:lnTo>
                <a:close/>
              </a:path>
            </a:pathLst>
          </a:custGeom>
          <a:blipFill>
            <a:blip r:embed="rId4"/>
            <a:stretch>
              <a:fillRect/>
            </a:stretch>
          </a:blipFill>
        </p:spPr>
        <p:txBody>
          <a:bodyPr/>
          <a:lstStyle/>
          <a:p>
            <a:endParaRPr lang="en-GB"/>
          </a:p>
        </p:txBody>
      </p:sp>
      <p:sp>
        <p:nvSpPr>
          <p:cNvPr id="4" name="Freeform 4"/>
          <p:cNvSpPr/>
          <p:nvPr/>
        </p:nvSpPr>
        <p:spPr>
          <a:xfrm>
            <a:off x="4859687" y="7005541"/>
            <a:ext cx="3790848" cy="3114745"/>
          </a:xfrm>
          <a:custGeom>
            <a:avLst/>
            <a:gdLst/>
            <a:ahLst/>
            <a:cxnLst/>
            <a:rect l="l" t="t" r="r" b="b"/>
            <a:pathLst>
              <a:path w="3790848" h="3114745">
                <a:moveTo>
                  <a:pt x="0" y="0"/>
                </a:moveTo>
                <a:lnTo>
                  <a:pt x="3790848" y="0"/>
                </a:lnTo>
                <a:lnTo>
                  <a:pt x="3790848" y="3114745"/>
                </a:lnTo>
                <a:lnTo>
                  <a:pt x="0" y="3114745"/>
                </a:lnTo>
                <a:lnTo>
                  <a:pt x="0" y="0"/>
                </a:lnTo>
                <a:close/>
              </a:path>
            </a:pathLst>
          </a:custGeom>
          <a:blipFill>
            <a:blip r:embed="rId5"/>
            <a:stretch>
              <a:fillRect t="-1013" b="-1013"/>
            </a:stretch>
          </a:blipFill>
        </p:spPr>
        <p:txBody>
          <a:bodyPr/>
          <a:lstStyle/>
          <a:p>
            <a:endParaRPr lang="en-GB"/>
          </a:p>
        </p:txBody>
      </p:sp>
      <p:grpSp>
        <p:nvGrpSpPr>
          <p:cNvPr id="5" name="Group 5"/>
          <p:cNvGrpSpPr/>
          <p:nvPr/>
        </p:nvGrpSpPr>
        <p:grpSpPr>
          <a:xfrm>
            <a:off x="9126785" y="166714"/>
            <a:ext cx="8057947" cy="9953572"/>
            <a:chOff x="0" y="0"/>
            <a:chExt cx="2122258" cy="1767927"/>
          </a:xfrm>
        </p:grpSpPr>
        <p:sp>
          <p:nvSpPr>
            <p:cNvPr id="6" name="Freeform 6"/>
            <p:cNvSpPr/>
            <p:nvPr/>
          </p:nvSpPr>
          <p:spPr>
            <a:xfrm>
              <a:off x="0" y="0"/>
              <a:ext cx="2122257" cy="1767927"/>
            </a:xfrm>
            <a:custGeom>
              <a:avLst/>
              <a:gdLst/>
              <a:ahLst/>
              <a:cxnLst/>
              <a:rect l="l" t="t" r="r" b="b"/>
              <a:pathLst>
                <a:path w="2122257" h="1767927">
                  <a:moveTo>
                    <a:pt x="0" y="0"/>
                  </a:moveTo>
                  <a:lnTo>
                    <a:pt x="2122257" y="0"/>
                  </a:lnTo>
                  <a:lnTo>
                    <a:pt x="2122257" y="1767927"/>
                  </a:lnTo>
                  <a:lnTo>
                    <a:pt x="0" y="1767927"/>
                  </a:lnTo>
                  <a:close/>
                </a:path>
              </a:pathLst>
            </a:custGeom>
            <a:solidFill>
              <a:srgbClr val="060644"/>
            </a:solidFill>
          </p:spPr>
          <p:txBody>
            <a:bodyPr/>
            <a:lstStyle/>
            <a:p>
              <a:endParaRPr lang="en-GB"/>
            </a:p>
          </p:txBody>
        </p:sp>
        <p:sp>
          <p:nvSpPr>
            <p:cNvPr id="7" name="TextBox 7"/>
            <p:cNvSpPr txBox="1"/>
            <p:nvPr/>
          </p:nvSpPr>
          <p:spPr>
            <a:xfrm>
              <a:off x="0" y="-57150"/>
              <a:ext cx="2122258" cy="1825077"/>
            </a:xfrm>
            <a:prstGeom prst="rect">
              <a:avLst/>
            </a:prstGeom>
          </p:spPr>
          <p:txBody>
            <a:bodyPr lIns="50800" tIns="50800" rIns="50800" bIns="50800" rtlCol="0" anchor="ctr"/>
            <a:lstStyle/>
            <a:p>
              <a:pPr algn="ctr">
                <a:lnSpc>
                  <a:spcPts val="3629"/>
                </a:lnSpc>
              </a:pPr>
              <a:endParaRPr/>
            </a:p>
          </p:txBody>
        </p:sp>
      </p:grpSp>
      <p:sp>
        <p:nvSpPr>
          <p:cNvPr id="11" name="TextBox 11"/>
          <p:cNvSpPr txBox="1"/>
          <p:nvPr/>
        </p:nvSpPr>
        <p:spPr>
          <a:xfrm>
            <a:off x="10168052" y="789600"/>
            <a:ext cx="5916410" cy="713844"/>
          </a:xfrm>
          <a:prstGeom prst="rect">
            <a:avLst/>
          </a:prstGeom>
        </p:spPr>
        <p:txBody>
          <a:bodyPr lIns="0" tIns="0" rIns="0" bIns="0" rtlCol="0" anchor="t">
            <a:spAutoFit/>
          </a:bodyPr>
          <a:lstStyle/>
          <a:p>
            <a:pPr algn="ctr">
              <a:lnSpc>
                <a:spcPts val="5573"/>
              </a:lnSpc>
            </a:pPr>
            <a:r>
              <a:rPr lang="en-US" sz="5021" b="1" dirty="0">
                <a:solidFill>
                  <a:srgbClr val="16B9ED"/>
                </a:solidFill>
                <a:latin typeface="League Spartan"/>
                <a:ea typeface="League Spartan"/>
                <a:cs typeface="League Spartan"/>
                <a:sym typeface="League Spartan"/>
              </a:rPr>
              <a:t>Giveaways 2025 </a:t>
            </a:r>
          </a:p>
        </p:txBody>
      </p:sp>
      <p:graphicFrame>
        <p:nvGraphicFramePr>
          <p:cNvPr id="17" name="TextBox 12">
            <a:extLst>
              <a:ext uri="{FF2B5EF4-FFF2-40B4-BE49-F238E27FC236}">
                <a16:creationId xmlns:a16="http://schemas.microsoft.com/office/drawing/2014/main" id="{7673BCBF-12B2-314C-C693-D391243B0758}"/>
              </a:ext>
            </a:extLst>
          </p:cNvPr>
          <p:cNvGraphicFramePr/>
          <p:nvPr>
            <p:extLst>
              <p:ext uri="{D42A27DB-BD31-4B8C-83A1-F6EECF244321}">
                <p14:modId xmlns:p14="http://schemas.microsoft.com/office/powerpoint/2010/main" val="1558422889"/>
              </p:ext>
            </p:extLst>
          </p:nvPr>
        </p:nvGraphicFramePr>
        <p:xfrm>
          <a:off x="9637467" y="3371522"/>
          <a:ext cx="6990779" cy="70155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8" name="Group 7">
            <a:extLst>
              <a:ext uri="{FF2B5EF4-FFF2-40B4-BE49-F238E27FC236}">
                <a16:creationId xmlns:a16="http://schemas.microsoft.com/office/drawing/2014/main" id="{666F7C67-AE1F-55B3-E2C0-24709777B556}"/>
              </a:ext>
            </a:extLst>
          </p:cNvPr>
          <p:cNvGrpSpPr/>
          <p:nvPr/>
        </p:nvGrpSpPr>
        <p:grpSpPr>
          <a:xfrm>
            <a:off x="9607968" y="2743667"/>
            <a:ext cx="6990779" cy="551655"/>
            <a:chOff x="0" y="0"/>
            <a:chExt cx="6990779" cy="551655"/>
          </a:xfrm>
        </p:grpSpPr>
        <p:sp>
          <p:nvSpPr>
            <p:cNvPr id="9" name="Rectangle: Rounded Corners 8">
              <a:extLst>
                <a:ext uri="{FF2B5EF4-FFF2-40B4-BE49-F238E27FC236}">
                  <a16:creationId xmlns:a16="http://schemas.microsoft.com/office/drawing/2014/main" id="{9238B0F7-F07A-1529-B20A-EDD9935BBD5F}"/>
                </a:ext>
              </a:extLst>
            </p:cNvPr>
            <p:cNvSpPr/>
            <p:nvPr/>
          </p:nvSpPr>
          <p:spPr>
            <a:xfrm>
              <a:off x="0" y="0"/>
              <a:ext cx="6990779" cy="551655"/>
            </a:xfrm>
            <a:prstGeom prst="roundRect">
              <a:avLst/>
            </a:prstGeom>
            <a:solidFill>
              <a:srgbClr val="0DB8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0" name="Rectangle: Rounded Corners 4">
              <a:extLst>
                <a:ext uri="{FF2B5EF4-FFF2-40B4-BE49-F238E27FC236}">
                  <a16:creationId xmlns:a16="http://schemas.microsoft.com/office/drawing/2014/main" id="{1A893B75-8E9F-3B00-618A-09DB3349D0D7}"/>
                </a:ext>
              </a:extLst>
            </p:cNvPr>
            <p:cNvSpPr txBox="1"/>
            <p:nvPr/>
          </p:nvSpPr>
          <p:spPr>
            <a:xfrm>
              <a:off x="26930" y="26930"/>
              <a:ext cx="6936919" cy="49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Ninja BBQ</a:t>
              </a:r>
            </a:p>
          </p:txBody>
        </p:sp>
      </p:grpSp>
      <p:grpSp>
        <p:nvGrpSpPr>
          <p:cNvPr id="12" name="Group 11">
            <a:extLst>
              <a:ext uri="{FF2B5EF4-FFF2-40B4-BE49-F238E27FC236}">
                <a16:creationId xmlns:a16="http://schemas.microsoft.com/office/drawing/2014/main" id="{F8C32807-5D5F-CF22-E4EF-455F91E25748}"/>
              </a:ext>
            </a:extLst>
          </p:cNvPr>
          <p:cNvGrpSpPr/>
          <p:nvPr/>
        </p:nvGrpSpPr>
        <p:grpSpPr>
          <a:xfrm>
            <a:off x="9581038" y="2115812"/>
            <a:ext cx="6990779" cy="551655"/>
            <a:chOff x="0" y="0"/>
            <a:chExt cx="6990779" cy="551655"/>
          </a:xfrm>
        </p:grpSpPr>
        <p:sp>
          <p:nvSpPr>
            <p:cNvPr id="13" name="Rectangle: Rounded Corners 12">
              <a:extLst>
                <a:ext uri="{FF2B5EF4-FFF2-40B4-BE49-F238E27FC236}">
                  <a16:creationId xmlns:a16="http://schemas.microsoft.com/office/drawing/2014/main" id="{515D4064-D39B-2014-71E8-5AC6D0DE5C1E}"/>
                </a:ext>
              </a:extLst>
            </p:cNvPr>
            <p:cNvSpPr/>
            <p:nvPr/>
          </p:nvSpPr>
          <p:spPr>
            <a:xfrm>
              <a:off x="0" y="0"/>
              <a:ext cx="6990779" cy="551655"/>
            </a:xfrm>
            <a:prstGeom prst="roundRect">
              <a:avLst/>
            </a:prstGeom>
            <a:solidFill>
              <a:srgbClr val="0DB8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Rectangle: Rounded Corners 4">
              <a:extLst>
                <a:ext uri="{FF2B5EF4-FFF2-40B4-BE49-F238E27FC236}">
                  <a16:creationId xmlns:a16="http://schemas.microsoft.com/office/drawing/2014/main" id="{E5D48036-443F-E848-C461-5D789BA79CA6}"/>
                </a:ext>
              </a:extLst>
            </p:cNvPr>
            <p:cNvSpPr txBox="1"/>
            <p:nvPr/>
          </p:nvSpPr>
          <p:spPr>
            <a:xfrm>
              <a:off x="26930" y="26930"/>
              <a:ext cx="6936919" cy="49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Galgorm Resort and Spa Overnight Stay for 2 </a:t>
              </a:r>
            </a:p>
          </p:txBody>
        </p:sp>
      </p:grpSp>
      <p:grpSp>
        <p:nvGrpSpPr>
          <p:cNvPr id="16" name="Group 15">
            <a:extLst>
              <a:ext uri="{FF2B5EF4-FFF2-40B4-BE49-F238E27FC236}">
                <a16:creationId xmlns:a16="http://schemas.microsoft.com/office/drawing/2014/main" id="{A694B660-987A-D185-60E7-5FD9B5863FA6}"/>
              </a:ext>
            </a:extLst>
          </p:cNvPr>
          <p:cNvGrpSpPr/>
          <p:nvPr/>
        </p:nvGrpSpPr>
        <p:grpSpPr>
          <a:xfrm>
            <a:off x="9581038" y="1487957"/>
            <a:ext cx="6990779" cy="551655"/>
            <a:chOff x="0" y="0"/>
            <a:chExt cx="6990779" cy="551655"/>
          </a:xfrm>
        </p:grpSpPr>
        <p:sp>
          <p:nvSpPr>
            <p:cNvPr id="18" name="Rectangle: Rounded Corners 17">
              <a:extLst>
                <a:ext uri="{FF2B5EF4-FFF2-40B4-BE49-F238E27FC236}">
                  <a16:creationId xmlns:a16="http://schemas.microsoft.com/office/drawing/2014/main" id="{0644F89E-1986-331C-AA0A-6C485892B8D0}"/>
                </a:ext>
              </a:extLst>
            </p:cNvPr>
            <p:cNvSpPr/>
            <p:nvPr/>
          </p:nvSpPr>
          <p:spPr>
            <a:xfrm>
              <a:off x="0" y="0"/>
              <a:ext cx="6990779" cy="551655"/>
            </a:xfrm>
            <a:prstGeom prst="roundRect">
              <a:avLst/>
            </a:prstGeom>
            <a:solidFill>
              <a:srgbClr val="0DB8E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9" name="Rectangle: Rounded Corners 4">
              <a:extLst>
                <a:ext uri="{FF2B5EF4-FFF2-40B4-BE49-F238E27FC236}">
                  <a16:creationId xmlns:a16="http://schemas.microsoft.com/office/drawing/2014/main" id="{3586788A-B616-5DD8-6563-5F622F62D3B2}"/>
                </a:ext>
              </a:extLst>
            </p:cNvPr>
            <p:cNvSpPr txBox="1"/>
            <p:nvPr/>
          </p:nvSpPr>
          <p:spPr>
            <a:xfrm>
              <a:off x="26930" y="26930"/>
              <a:ext cx="6936919" cy="49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4 x Disney on Ice Tickets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4676CF-FAE7-E5D4-B23E-5D998F98E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484" y="332847"/>
            <a:ext cx="5311685" cy="4452774"/>
          </a:xfrm>
          <a:prstGeom prst="rect">
            <a:avLst/>
          </a:prstGeom>
        </p:spPr>
      </p:pic>
      <p:pic>
        <p:nvPicPr>
          <p:cNvPr id="5" name="Picture 4">
            <a:extLst>
              <a:ext uri="{FF2B5EF4-FFF2-40B4-BE49-F238E27FC236}">
                <a16:creationId xmlns:a16="http://schemas.microsoft.com/office/drawing/2014/main" id="{FE791962-4FEC-F118-7F6D-CA255D07B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0868" y="5113054"/>
            <a:ext cx="5311685" cy="4452775"/>
          </a:xfrm>
          <a:prstGeom prst="rect">
            <a:avLst/>
          </a:prstGeom>
        </p:spPr>
      </p:pic>
      <p:pic>
        <p:nvPicPr>
          <p:cNvPr id="2" name="Picture 1" descr="A poster for a giveaway&#10;&#10;AI-generated content may be incorrect.">
            <a:extLst>
              <a:ext uri="{FF2B5EF4-FFF2-40B4-BE49-F238E27FC236}">
                <a16:creationId xmlns:a16="http://schemas.microsoft.com/office/drawing/2014/main" id="{CCAC78A4-F11C-5F57-A90C-A13F2F2AF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400" y="262128"/>
            <a:ext cx="5311684" cy="4452774"/>
          </a:xfrm>
          <a:prstGeom prst="rect">
            <a:avLst/>
          </a:prstGeom>
        </p:spPr>
      </p:pic>
      <p:pic>
        <p:nvPicPr>
          <p:cNvPr id="3" name="Picture 2">
            <a:extLst>
              <a:ext uri="{FF2B5EF4-FFF2-40B4-BE49-F238E27FC236}">
                <a16:creationId xmlns:a16="http://schemas.microsoft.com/office/drawing/2014/main" id="{14731894-5BCC-8052-1208-927337D1FF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256" y="5081052"/>
            <a:ext cx="5311684" cy="44527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4674D22-8D4A-BA98-84BD-0E02C1A0C9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15800" y="2455441"/>
            <a:ext cx="5390591" cy="4518921"/>
          </a:xfrm>
          <a:prstGeom prst="rect">
            <a:avLst/>
          </a:prstGeom>
        </p:spPr>
      </p:pic>
    </p:spTree>
    <p:extLst>
      <p:ext uri="{BB962C8B-B14F-4D97-AF65-F5344CB8AC3E}">
        <p14:creationId xmlns:p14="http://schemas.microsoft.com/office/powerpoint/2010/main" val="292712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37073"/>
        </a:solidFill>
        <a:effectLst/>
      </p:bgPr>
    </p:bg>
    <p:spTree>
      <p:nvGrpSpPr>
        <p:cNvPr id="1" name="">
          <a:extLst>
            <a:ext uri="{FF2B5EF4-FFF2-40B4-BE49-F238E27FC236}">
              <a16:creationId xmlns:a16="http://schemas.microsoft.com/office/drawing/2014/main" id="{1765C21B-B8DA-27E0-E3ED-6015D784BC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6B3568-63BC-F035-3467-D5B19681064D}"/>
              </a:ext>
            </a:extLst>
          </p:cNvPr>
          <p:cNvSpPr txBox="1"/>
          <p:nvPr/>
        </p:nvSpPr>
        <p:spPr>
          <a:xfrm>
            <a:off x="5791200" y="2453640"/>
            <a:ext cx="6096000" cy="369332"/>
          </a:xfrm>
          <a:prstGeom prst="rect">
            <a:avLst/>
          </a:prstGeom>
          <a:noFill/>
        </p:spPr>
        <p:txBody>
          <a:bodyPr wrap="square" rtlCol="0">
            <a:spAutoFit/>
          </a:bodyPr>
          <a:lstStyle/>
          <a:p>
            <a:r>
              <a:rPr lang="en-US" dirty="0"/>
              <a:t> </a:t>
            </a:r>
            <a:endParaRPr lang="en-GB" dirty="0"/>
          </a:p>
        </p:txBody>
      </p:sp>
      <p:pic>
        <p:nvPicPr>
          <p:cNvPr id="4" name="Picture 3">
            <a:extLst>
              <a:ext uri="{FF2B5EF4-FFF2-40B4-BE49-F238E27FC236}">
                <a16:creationId xmlns:a16="http://schemas.microsoft.com/office/drawing/2014/main" id="{E7FDB5A2-171F-25AC-2E13-6059B26C9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347" y="290046"/>
            <a:ext cx="11579306" cy="9706908"/>
          </a:xfrm>
          <a:prstGeom prst="rect">
            <a:avLst/>
          </a:prstGeom>
        </p:spPr>
      </p:pic>
    </p:spTree>
    <p:extLst>
      <p:ext uri="{BB962C8B-B14F-4D97-AF65-F5344CB8AC3E}">
        <p14:creationId xmlns:p14="http://schemas.microsoft.com/office/powerpoint/2010/main" val="1886883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37173"/>
        </a:solidFill>
        <a:effectLst/>
      </p:bgPr>
    </p:bg>
    <p:spTree>
      <p:nvGrpSpPr>
        <p:cNvPr id="1" name=""/>
        <p:cNvGrpSpPr/>
        <p:nvPr/>
      </p:nvGrpSpPr>
      <p:grpSpPr>
        <a:xfrm>
          <a:off x="0" y="0"/>
          <a:ext cx="0" cy="0"/>
          <a:chOff x="0" y="0"/>
          <a:chExt cx="0" cy="0"/>
        </a:xfrm>
      </p:grpSpPr>
      <p:sp>
        <p:nvSpPr>
          <p:cNvPr id="2" name="Freeform 2"/>
          <p:cNvSpPr/>
          <p:nvPr/>
        </p:nvSpPr>
        <p:spPr>
          <a:xfrm>
            <a:off x="196311" y="1651777"/>
            <a:ext cx="6042908" cy="4773897"/>
          </a:xfrm>
          <a:custGeom>
            <a:avLst/>
            <a:gdLst/>
            <a:ahLst/>
            <a:cxnLst/>
            <a:rect l="l" t="t" r="r" b="b"/>
            <a:pathLst>
              <a:path w="6042908" h="4773897">
                <a:moveTo>
                  <a:pt x="0" y="0"/>
                </a:moveTo>
                <a:lnTo>
                  <a:pt x="6042908" y="0"/>
                </a:lnTo>
                <a:lnTo>
                  <a:pt x="6042908" y="4773898"/>
                </a:lnTo>
                <a:lnTo>
                  <a:pt x="0" y="4773898"/>
                </a:lnTo>
                <a:lnTo>
                  <a:pt x="0" y="0"/>
                </a:lnTo>
                <a:close/>
              </a:path>
            </a:pathLst>
          </a:custGeom>
          <a:blipFill>
            <a:blip r:embed="rId3"/>
            <a:stretch>
              <a:fillRect/>
            </a:stretch>
          </a:blipFill>
        </p:spPr>
        <p:txBody>
          <a:bodyPr/>
          <a:lstStyle/>
          <a:p>
            <a:endParaRPr lang="en-GB"/>
          </a:p>
        </p:txBody>
      </p:sp>
      <p:sp>
        <p:nvSpPr>
          <p:cNvPr id="3" name="Freeform 3"/>
          <p:cNvSpPr/>
          <p:nvPr/>
        </p:nvSpPr>
        <p:spPr>
          <a:xfrm>
            <a:off x="8264498" y="4722011"/>
            <a:ext cx="2928695" cy="8151327"/>
          </a:xfrm>
          <a:custGeom>
            <a:avLst/>
            <a:gdLst/>
            <a:ahLst/>
            <a:cxnLst/>
            <a:rect l="l" t="t" r="r" b="b"/>
            <a:pathLst>
              <a:path w="2928695" h="8151327">
                <a:moveTo>
                  <a:pt x="0" y="0"/>
                </a:moveTo>
                <a:lnTo>
                  <a:pt x="2928695" y="0"/>
                </a:lnTo>
                <a:lnTo>
                  <a:pt x="2928695" y="8151327"/>
                </a:lnTo>
                <a:lnTo>
                  <a:pt x="0" y="8151327"/>
                </a:lnTo>
                <a:lnTo>
                  <a:pt x="0" y="0"/>
                </a:lnTo>
                <a:close/>
              </a:path>
            </a:pathLst>
          </a:custGeom>
          <a:blipFill>
            <a:blip r:embed="rId4"/>
            <a:stretch>
              <a:fillRect l="-222177" t="-29995" r="-214098" b="-14513"/>
            </a:stretch>
          </a:blipFill>
        </p:spPr>
        <p:txBody>
          <a:bodyPr/>
          <a:lstStyle/>
          <a:p>
            <a:endParaRPr lang="en-GB"/>
          </a:p>
        </p:txBody>
      </p:sp>
      <p:sp>
        <p:nvSpPr>
          <p:cNvPr id="4" name="Freeform 4"/>
          <p:cNvSpPr/>
          <p:nvPr/>
        </p:nvSpPr>
        <p:spPr>
          <a:xfrm>
            <a:off x="11772543" y="1651777"/>
            <a:ext cx="6026896" cy="4761248"/>
          </a:xfrm>
          <a:custGeom>
            <a:avLst/>
            <a:gdLst/>
            <a:ahLst/>
            <a:cxnLst/>
            <a:rect l="l" t="t" r="r" b="b"/>
            <a:pathLst>
              <a:path w="6026896" h="4761248">
                <a:moveTo>
                  <a:pt x="0" y="0"/>
                </a:moveTo>
                <a:lnTo>
                  <a:pt x="6026896" y="0"/>
                </a:lnTo>
                <a:lnTo>
                  <a:pt x="6026896" y="4761248"/>
                </a:lnTo>
                <a:lnTo>
                  <a:pt x="0" y="4761248"/>
                </a:lnTo>
                <a:lnTo>
                  <a:pt x="0" y="0"/>
                </a:lnTo>
                <a:close/>
              </a:path>
            </a:pathLst>
          </a:custGeom>
          <a:blipFill>
            <a:blip r:embed="rId3"/>
            <a:stretch>
              <a:fillRect/>
            </a:stretch>
          </a:blipFill>
        </p:spPr>
        <p:txBody>
          <a:bodyPr/>
          <a:lstStyle/>
          <a:p>
            <a:endParaRPr lang="en-GB"/>
          </a:p>
        </p:txBody>
      </p:sp>
      <p:sp>
        <p:nvSpPr>
          <p:cNvPr id="5" name="Freeform 5"/>
          <p:cNvSpPr/>
          <p:nvPr/>
        </p:nvSpPr>
        <p:spPr>
          <a:xfrm rot="-10800000">
            <a:off x="4446428" y="5550604"/>
            <a:ext cx="1792792" cy="1219260"/>
          </a:xfrm>
          <a:custGeom>
            <a:avLst/>
            <a:gdLst/>
            <a:ahLst/>
            <a:cxnLst/>
            <a:rect l="l" t="t" r="r" b="b"/>
            <a:pathLst>
              <a:path w="1792792" h="1219260">
                <a:moveTo>
                  <a:pt x="0" y="0"/>
                </a:moveTo>
                <a:lnTo>
                  <a:pt x="1792791" y="0"/>
                </a:lnTo>
                <a:lnTo>
                  <a:pt x="1792791" y="1219261"/>
                </a:lnTo>
                <a:lnTo>
                  <a:pt x="0" y="1219261"/>
                </a:lnTo>
                <a:lnTo>
                  <a:pt x="0" y="0"/>
                </a:lnTo>
                <a:close/>
              </a:path>
            </a:pathLst>
          </a:custGeom>
          <a:blipFill>
            <a:blip r:embed="rId5"/>
            <a:stretch>
              <a:fillRect l="-25523" r="-210650" b="-290503"/>
            </a:stretch>
          </a:blipFill>
        </p:spPr>
        <p:txBody>
          <a:bodyPr/>
          <a:lstStyle/>
          <a:p>
            <a:endParaRPr lang="en-GB"/>
          </a:p>
        </p:txBody>
      </p:sp>
      <p:sp>
        <p:nvSpPr>
          <p:cNvPr id="6" name="Freeform 6"/>
          <p:cNvSpPr/>
          <p:nvPr/>
        </p:nvSpPr>
        <p:spPr>
          <a:xfrm rot="-10800000">
            <a:off x="15966153" y="5393383"/>
            <a:ext cx="1792792" cy="1219260"/>
          </a:xfrm>
          <a:custGeom>
            <a:avLst/>
            <a:gdLst/>
            <a:ahLst/>
            <a:cxnLst/>
            <a:rect l="l" t="t" r="r" b="b"/>
            <a:pathLst>
              <a:path w="1792792" h="1219260">
                <a:moveTo>
                  <a:pt x="0" y="0"/>
                </a:moveTo>
                <a:lnTo>
                  <a:pt x="1792792" y="0"/>
                </a:lnTo>
                <a:lnTo>
                  <a:pt x="1792792" y="1219260"/>
                </a:lnTo>
                <a:lnTo>
                  <a:pt x="0" y="1219260"/>
                </a:lnTo>
                <a:lnTo>
                  <a:pt x="0" y="0"/>
                </a:lnTo>
                <a:close/>
              </a:path>
            </a:pathLst>
          </a:custGeom>
          <a:blipFill>
            <a:blip r:embed="rId5"/>
            <a:stretch>
              <a:fillRect l="-25523" r="-210650" b="-290503"/>
            </a:stretch>
          </a:blipFill>
        </p:spPr>
        <p:txBody>
          <a:bodyPr/>
          <a:lstStyle/>
          <a:p>
            <a:endParaRPr lang="en-GB"/>
          </a:p>
        </p:txBody>
      </p:sp>
      <p:sp>
        <p:nvSpPr>
          <p:cNvPr id="7" name="Freeform 7"/>
          <p:cNvSpPr/>
          <p:nvPr/>
        </p:nvSpPr>
        <p:spPr>
          <a:xfrm>
            <a:off x="15484796" y="5005754"/>
            <a:ext cx="3240382" cy="5575906"/>
          </a:xfrm>
          <a:custGeom>
            <a:avLst/>
            <a:gdLst/>
            <a:ahLst/>
            <a:cxnLst/>
            <a:rect l="l" t="t" r="r" b="b"/>
            <a:pathLst>
              <a:path w="3240382" h="5575906">
                <a:moveTo>
                  <a:pt x="0" y="0"/>
                </a:moveTo>
                <a:lnTo>
                  <a:pt x="3240382" y="0"/>
                </a:lnTo>
                <a:lnTo>
                  <a:pt x="3240382" y="5575907"/>
                </a:lnTo>
                <a:lnTo>
                  <a:pt x="0" y="5575907"/>
                </a:lnTo>
                <a:lnTo>
                  <a:pt x="0" y="0"/>
                </a:lnTo>
                <a:close/>
              </a:path>
            </a:pathLst>
          </a:custGeom>
          <a:blipFill>
            <a:blip r:embed="rId6"/>
            <a:stretch>
              <a:fillRect t="-32980" r="-71619"/>
            </a:stretch>
          </a:blipFill>
        </p:spPr>
        <p:txBody>
          <a:bodyPr/>
          <a:lstStyle/>
          <a:p>
            <a:endParaRPr lang="en-GB"/>
          </a:p>
        </p:txBody>
      </p:sp>
      <p:sp>
        <p:nvSpPr>
          <p:cNvPr id="8" name="Freeform 8"/>
          <p:cNvSpPr/>
          <p:nvPr/>
        </p:nvSpPr>
        <p:spPr>
          <a:xfrm>
            <a:off x="-566683" y="4952999"/>
            <a:ext cx="3870486" cy="6534005"/>
          </a:xfrm>
          <a:custGeom>
            <a:avLst/>
            <a:gdLst/>
            <a:ahLst/>
            <a:cxnLst/>
            <a:rect l="l" t="t" r="r" b="b"/>
            <a:pathLst>
              <a:path w="3870486" h="6534005">
                <a:moveTo>
                  <a:pt x="0" y="0"/>
                </a:moveTo>
                <a:lnTo>
                  <a:pt x="3870485" y="0"/>
                </a:lnTo>
                <a:lnTo>
                  <a:pt x="3870485" y="6534005"/>
                </a:lnTo>
                <a:lnTo>
                  <a:pt x="0" y="6534005"/>
                </a:lnTo>
                <a:lnTo>
                  <a:pt x="0" y="0"/>
                </a:lnTo>
                <a:close/>
              </a:path>
            </a:pathLst>
          </a:custGeom>
          <a:blipFill>
            <a:blip r:embed="rId7"/>
            <a:stretch>
              <a:fillRect l="-81365" t="-17747" r="-83668"/>
            </a:stretch>
          </a:blipFill>
        </p:spPr>
        <p:txBody>
          <a:bodyPr/>
          <a:lstStyle/>
          <a:p>
            <a:endParaRPr lang="en-GB"/>
          </a:p>
        </p:txBody>
      </p:sp>
      <p:sp>
        <p:nvSpPr>
          <p:cNvPr id="9" name="Freeform 9"/>
          <p:cNvSpPr/>
          <p:nvPr/>
        </p:nvSpPr>
        <p:spPr>
          <a:xfrm>
            <a:off x="-566683" y="4952999"/>
            <a:ext cx="6467270" cy="8592412"/>
          </a:xfrm>
          <a:custGeom>
            <a:avLst/>
            <a:gdLst/>
            <a:ahLst/>
            <a:cxnLst/>
            <a:rect l="l" t="t" r="r" b="b"/>
            <a:pathLst>
              <a:path w="6467270" h="8592412">
                <a:moveTo>
                  <a:pt x="0" y="0"/>
                </a:moveTo>
                <a:lnTo>
                  <a:pt x="6467269" y="0"/>
                </a:lnTo>
                <a:lnTo>
                  <a:pt x="6467269" y="8592412"/>
                </a:lnTo>
                <a:lnTo>
                  <a:pt x="0" y="8592412"/>
                </a:lnTo>
                <a:lnTo>
                  <a:pt x="0" y="0"/>
                </a:lnTo>
                <a:close/>
              </a:path>
            </a:pathLst>
          </a:custGeom>
          <a:blipFill>
            <a:blip r:embed="rId8"/>
            <a:stretch>
              <a:fillRect l="-42328" t="-7785" r="-48609"/>
            </a:stretch>
          </a:blipFill>
        </p:spPr>
        <p:txBody>
          <a:bodyPr/>
          <a:lstStyle/>
          <a:p>
            <a:endParaRPr lang="en-GB"/>
          </a:p>
        </p:txBody>
      </p:sp>
      <p:sp>
        <p:nvSpPr>
          <p:cNvPr id="10" name="Freeform 10"/>
          <p:cNvSpPr/>
          <p:nvPr/>
        </p:nvSpPr>
        <p:spPr>
          <a:xfrm>
            <a:off x="4630775" y="4792621"/>
            <a:ext cx="5098070" cy="7301078"/>
          </a:xfrm>
          <a:custGeom>
            <a:avLst/>
            <a:gdLst/>
            <a:ahLst/>
            <a:cxnLst/>
            <a:rect l="l" t="t" r="r" b="b"/>
            <a:pathLst>
              <a:path w="5098070" h="7301078">
                <a:moveTo>
                  <a:pt x="0" y="0"/>
                </a:moveTo>
                <a:lnTo>
                  <a:pt x="5098070" y="0"/>
                </a:lnTo>
                <a:lnTo>
                  <a:pt x="5098070" y="7301078"/>
                </a:lnTo>
                <a:lnTo>
                  <a:pt x="0" y="7301078"/>
                </a:lnTo>
                <a:lnTo>
                  <a:pt x="0" y="0"/>
                </a:lnTo>
                <a:close/>
              </a:path>
            </a:pathLst>
          </a:custGeom>
          <a:blipFill>
            <a:blip r:embed="rId9"/>
            <a:stretch>
              <a:fillRect l="-20016" t="-11737"/>
            </a:stretch>
          </a:blipFill>
        </p:spPr>
        <p:txBody>
          <a:bodyPr/>
          <a:lstStyle/>
          <a:p>
            <a:endParaRPr lang="en-GB"/>
          </a:p>
        </p:txBody>
      </p:sp>
      <p:sp>
        <p:nvSpPr>
          <p:cNvPr id="11" name="Freeform 11"/>
          <p:cNvSpPr/>
          <p:nvPr/>
        </p:nvSpPr>
        <p:spPr>
          <a:xfrm>
            <a:off x="13800006" y="5393383"/>
            <a:ext cx="2497549" cy="7390888"/>
          </a:xfrm>
          <a:custGeom>
            <a:avLst/>
            <a:gdLst/>
            <a:ahLst/>
            <a:cxnLst/>
            <a:rect l="l" t="t" r="r" b="b"/>
            <a:pathLst>
              <a:path w="2497549" h="7390888">
                <a:moveTo>
                  <a:pt x="0" y="0"/>
                </a:moveTo>
                <a:lnTo>
                  <a:pt x="2497549" y="0"/>
                </a:lnTo>
                <a:lnTo>
                  <a:pt x="2497549" y="7390889"/>
                </a:lnTo>
                <a:lnTo>
                  <a:pt x="0" y="7390889"/>
                </a:lnTo>
                <a:lnTo>
                  <a:pt x="0" y="0"/>
                </a:lnTo>
                <a:close/>
              </a:path>
            </a:pathLst>
          </a:custGeom>
          <a:blipFill>
            <a:blip r:embed="rId10"/>
            <a:stretch>
              <a:fillRect l="-79081" t="-48864" r="-77763" b="-43863"/>
            </a:stretch>
          </a:blipFill>
        </p:spPr>
        <p:txBody>
          <a:bodyPr/>
          <a:lstStyle/>
          <a:p>
            <a:endParaRPr lang="en-GB"/>
          </a:p>
        </p:txBody>
      </p:sp>
      <p:sp>
        <p:nvSpPr>
          <p:cNvPr id="12" name="Freeform 12"/>
          <p:cNvSpPr/>
          <p:nvPr/>
        </p:nvSpPr>
        <p:spPr>
          <a:xfrm>
            <a:off x="3468183" y="4722011"/>
            <a:ext cx="4583225" cy="5815500"/>
          </a:xfrm>
          <a:custGeom>
            <a:avLst/>
            <a:gdLst/>
            <a:ahLst/>
            <a:cxnLst/>
            <a:rect l="l" t="t" r="r" b="b"/>
            <a:pathLst>
              <a:path w="4583225" h="5815500">
                <a:moveTo>
                  <a:pt x="0" y="0"/>
                </a:moveTo>
                <a:lnTo>
                  <a:pt x="4583225" y="0"/>
                </a:lnTo>
                <a:lnTo>
                  <a:pt x="4583225" y="5815500"/>
                </a:lnTo>
                <a:lnTo>
                  <a:pt x="0" y="5815500"/>
                </a:lnTo>
                <a:lnTo>
                  <a:pt x="0" y="0"/>
                </a:lnTo>
                <a:close/>
              </a:path>
            </a:pathLst>
          </a:custGeom>
          <a:blipFill>
            <a:blip r:embed="rId11"/>
            <a:stretch>
              <a:fillRect l="-34467" t="-3879" r="-41278"/>
            </a:stretch>
          </a:blipFill>
        </p:spPr>
        <p:txBody>
          <a:bodyPr/>
          <a:lstStyle/>
          <a:p>
            <a:endParaRPr lang="en-GB"/>
          </a:p>
        </p:txBody>
      </p:sp>
      <p:sp>
        <p:nvSpPr>
          <p:cNvPr id="13" name="Freeform 13"/>
          <p:cNvSpPr/>
          <p:nvPr/>
        </p:nvSpPr>
        <p:spPr>
          <a:xfrm>
            <a:off x="9728845" y="5143500"/>
            <a:ext cx="3258214" cy="5212152"/>
          </a:xfrm>
          <a:custGeom>
            <a:avLst/>
            <a:gdLst/>
            <a:ahLst/>
            <a:cxnLst/>
            <a:rect l="l" t="t" r="r" b="b"/>
            <a:pathLst>
              <a:path w="3258214" h="5212152">
                <a:moveTo>
                  <a:pt x="0" y="0"/>
                </a:moveTo>
                <a:lnTo>
                  <a:pt x="3258214" y="0"/>
                </a:lnTo>
                <a:lnTo>
                  <a:pt x="3258214" y="5212152"/>
                </a:lnTo>
                <a:lnTo>
                  <a:pt x="0" y="5212152"/>
                </a:lnTo>
                <a:lnTo>
                  <a:pt x="0" y="0"/>
                </a:lnTo>
                <a:close/>
              </a:path>
            </a:pathLst>
          </a:custGeom>
          <a:blipFill>
            <a:blip r:embed="rId12"/>
            <a:stretch>
              <a:fillRect l="-22671" r="-68155"/>
            </a:stretch>
          </a:blipFill>
        </p:spPr>
        <p:txBody>
          <a:bodyPr/>
          <a:lstStyle/>
          <a:p>
            <a:endParaRPr lang="en-GB"/>
          </a:p>
        </p:txBody>
      </p:sp>
      <p:sp>
        <p:nvSpPr>
          <p:cNvPr id="14" name="Freeform 14"/>
          <p:cNvSpPr/>
          <p:nvPr/>
        </p:nvSpPr>
        <p:spPr>
          <a:xfrm>
            <a:off x="6375774" y="5231763"/>
            <a:ext cx="4685922" cy="5123889"/>
          </a:xfrm>
          <a:custGeom>
            <a:avLst/>
            <a:gdLst/>
            <a:ahLst/>
            <a:cxnLst/>
            <a:rect l="l" t="t" r="r" b="b"/>
            <a:pathLst>
              <a:path w="4685922" h="5123889">
                <a:moveTo>
                  <a:pt x="0" y="0"/>
                </a:moveTo>
                <a:lnTo>
                  <a:pt x="4685922" y="0"/>
                </a:lnTo>
                <a:lnTo>
                  <a:pt x="4685922" y="5123889"/>
                </a:lnTo>
                <a:lnTo>
                  <a:pt x="0" y="5123889"/>
                </a:lnTo>
                <a:lnTo>
                  <a:pt x="0" y="0"/>
                </a:lnTo>
                <a:close/>
              </a:path>
            </a:pathLst>
          </a:custGeom>
          <a:blipFill>
            <a:blip r:embed="rId13"/>
            <a:stretch>
              <a:fillRect l="-24575" t="-38888" r="-21220" b="-38888"/>
            </a:stretch>
          </a:blipFill>
        </p:spPr>
        <p:txBody>
          <a:bodyPr/>
          <a:lstStyle/>
          <a:p>
            <a:endParaRPr lang="en-GB"/>
          </a:p>
        </p:txBody>
      </p:sp>
      <p:sp>
        <p:nvSpPr>
          <p:cNvPr id="15" name="Freeform 15"/>
          <p:cNvSpPr/>
          <p:nvPr/>
        </p:nvSpPr>
        <p:spPr>
          <a:xfrm>
            <a:off x="10571464" y="5231763"/>
            <a:ext cx="4070714" cy="5556522"/>
          </a:xfrm>
          <a:custGeom>
            <a:avLst/>
            <a:gdLst/>
            <a:ahLst/>
            <a:cxnLst/>
            <a:rect l="l" t="t" r="r" b="b"/>
            <a:pathLst>
              <a:path w="4070714" h="5556522">
                <a:moveTo>
                  <a:pt x="0" y="0"/>
                </a:moveTo>
                <a:lnTo>
                  <a:pt x="4070714" y="0"/>
                </a:lnTo>
                <a:lnTo>
                  <a:pt x="4070714" y="5556522"/>
                </a:lnTo>
                <a:lnTo>
                  <a:pt x="0" y="5556522"/>
                </a:lnTo>
                <a:lnTo>
                  <a:pt x="0" y="0"/>
                </a:lnTo>
                <a:close/>
              </a:path>
            </a:pathLst>
          </a:custGeom>
          <a:blipFill>
            <a:blip r:embed="rId14"/>
            <a:stretch>
              <a:fillRect l="-56684" t="-18723" r="-59391"/>
            </a:stretch>
          </a:blipFill>
        </p:spPr>
        <p:txBody>
          <a:bodyPr/>
          <a:lstStyle/>
          <a:p>
            <a:endParaRPr lang="en-GB"/>
          </a:p>
        </p:txBody>
      </p:sp>
      <p:sp>
        <p:nvSpPr>
          <p:cNvPr id="16" name="Freeform 16"/>
          <p:cNvSpPr/>
          <p:nvPr/>
        </p:nvSpPr>
        <p:spPr>
          <a:xfrm>
            <a:off x="14001728" y="5952167"/>
            <a:ext cx="4723450" cy="5361366"/>
          </a:xfrm>
          <a:custGeom>
            <a:avLst/>
            <a:gdLst/>
            <a:ahLst/>
            <a:cxnLst/>
            <a:rect l="l" t="t" r="r" b="b"/>
            <a:pathLst>
              <a:path w="4723450" h="5361366">
                <a:moveTo>
                  <a:pt x="0" y="0"/>
                </a:moveTo>
                <a:lnTo>
                  <a:pt x="4723450" y="0"/>
                </a:lnTo>
                <a:lnTo>
                  <a:pt x="4723450" y="5361365"/>
                </a:lnTo>
                <a:lnTo>
                  <a:pt x="0" y="5361365"/>
                </a:lnTo>
                <a:lnTo>
                  <a:pt x="0" y="0"/>
                </a:lnTo>
                <a:close/>
              </a:path>
            </a:pathLst>
          </a:custGeom>
          <a:blipFill>
            <a:blip r:embed="rId15"/>
            <a:stretch>
              <a:fillRect l="-16385" t="-17116" r="-60859"/>
            </a:stretch>
          </a:blipFill>
        </p:spPr>
        <p:txBody>
          <a:bodyPr/>
          <a:lstStyle/>
          <a:p>
            <a:endParaRPr lang="en-GB"/>
          </a:p>
        </p:txBody>
      </p:sp>
      <p:sp>
        <p:nvSpPr>
          <p:cNvPr id="17" name="Freeform 17"/>
          <p:cNvSpPr/>
          <p:nvPr/>
        </p:nvSpPr>
        <p:spPr>
          <a:xfrm rot="-10800000">
            <a:off x="6239219" y="236423"/>
            <a:ext cx="5323774" cy="4205781"/>
          </a:xfrm>
          <a:custGeom>
            <a:avLst/>
            <a:gdLst/>
            <a:ahLst/>
            <a:cxnLst/>
            <a:rect l="l" t="t" r="r" b="b"/>
            <a:pathLst>
              <a:path w="5323774" h="4205781">
                <a:moveTo>
                  <a:pt x="0" y="0"/>
                </a:moveTo>
                <a:lnTo>
                  <a:pt x="5323774" y="0"/>
                </a:lnTo>
                <a:lnTo>
                  <a:pt x="5323774" y="4205781"/>
                </a:lnTo>
                <a:lnTo>
                  <a:pt x="0" y="4205781"/>
                </a:lnTo>
                <a:lnTo>
                  <a:pt x="0" y="0"/>
                </a:lnTo>
                <a:close/>
              </a:path>
            </a:pathLst>
          </a:custGeom>
          <a:blipFill>
            <a:blip r:embed="rId3"/>
            <a:stretch>
              <a:fillRect/>
            </a:stretch>
          </a:blipFill>
        </p:spPr>
        <p:txBody>
          <a:bodyPr/>
          <a:lstStyle/>
          <a:p>
            <a:endParaRPr lang="en-GB"/>
          </a:p>
        </p:txBody>
      </p:sp>
      <p:sp>
        <p:nvSpPr>
          <p:cNvPr id="18" name="TextBox 18"/>
          <p:cNvSpPr txBox="1"/>
          <p:nvPr/>
        </p:nvSpPr>
        <p:spPr>
          <a:xfrm>
            <a:off x="879700" y="3061735"/>
            <a:ext cx="4676130" cy="1887306"/>
          </a:xfrm>
          <a:prstGeom prst="rect">
            <a:avLst/>
          </a:prstGeom>
        </p:spPr>
        <p:txBody>
          <a:bodyPr lIns="0" tIns="0" rIns="0" bIns="0" rtlCol="0" anchor="t">
            <a:spAutoFit/>
          </a:bodyPr>
          <a:lstStyle/>
          <a:p>
            <a:pPr algn="ctr">
              <a:lnSpc>
                <a:spcPts val="5044"/>
              </a:lnSpc>
            </a:pPr>
            <a:r>
              <a:rPr lang="en-US" sz="3603">
                <a:solidFill>
                  <a:srgbClr val="0B6AD7"/>
                </a:solidFill>
                <a:latin typeface="League Spartan"/>
                <a:ea typeface="League Spartan"/>
                <a:cs typeface="League Spartan"/>
                <a:sym typeface="League Spartan"/>
              </a:rPr>
              <a:t>I am so delighted with my prize! Thank you NICSSA</a:t>
            </a:r>
          </a:p>
        </p:txBody>
      </p:sp>
      <p:sp>
        <p:nvSpPr>
          <p:cNvPr id="19" name="Freeform 19"/>
          <p:cNvSpPr/>
          <p:nvPr/>
        </p:nvSpPr>
        <p:spPr>
          <a:xfrm rot="-86481">
            <a:off x="6456655" y="-177113"/>
            <a:ext cx="1792792" cy="1219260"/>
          </a:xfrm>
          <a:custGeom>
            <a:avLst/>
            <a:gdLst/>
            <a:ahLst/>
            <a:cxnLst/>
            <a:rect l="l" t="t" r="r" b="b"/>
            <a:pathLst>
              <a:path w="1792792" h="1219260">
                <a:moveTo>
                  <a:pt x="0" y="0"/>
                </a:moveTo>
                <a:lnTo>
                  <a:pt x="1792792" y="0"/>
                </a:lnTo>
                <a:lnTo>
                  <a:pt x="1792792" y="1219260"/>
                </a:lnTo>
                <a:lnTo>
                  <a:pt x="0" y="1219260"/>
                </a:lnTo>
                <a:lnTo>
                  <a:pt x="0" y="0"/>
                </a:lnTo>
                <a:close/>
              </a:path>
            </a:pathLst>
          </a:custGeom>
          <a:blipFill>
            <a:blip r:embed="rId5"/>
            <a:stretch>
              <a:fillRect l="-25523" r="-210650" b="-290503"/>
            </a:stretch>
          </a:blipFill>
        </p:spPr>
        <p:txBody>
          <a:bodyPr/>
          <a:lstStyle/>
          <a:p>
            <a:endParaRPr lang="en-GB"/>
          </a:p>
        </p:txBody>
      </p:sp>
      <p:sp>
        <p:nvSpPr>
          <p:cNvPr id="20" name="TextBox 20"/>
          <p:cNvSpPr txBox="1"/>
          <p:nvPr/>
        </p:nvSpPr>
        <p:spPr>
          <a:xfrm>
            <a:off x="6563041" y="1129616"/>
            <a:ext cx="4676130" cy="2524691"/>
          </a:xfrm>
          <a:prstGeom prst="rect">
            <a:avLst/>
          </a:prstGeom>
        </p:spPr>
        <p:txBody>
          <a:bodyPr lIns="0" tIns="0" rIns="0" bIns="0" rtlCol="0" anchor="t">
            <a:spAutoFit/>
          </a:bodyPr>
          <a:lstStyle/>
          <a:p>
            <a:pPr algn="ctr">
              <a:lnSpc>
                <a:spcPts val="5044"/>
              </a:lnSpc>
            </a:pPr>
            <a:r>
              <a:rPr lang="en-US" sz="3603">
                <a:solidFill>
                  <a:srgbClr val="0B6AD7"/>
                </a:solidFill>
                <a:latin typeface="League Spartan"/>
                <a:ea typeface="League Spartan"/>
                <a:cs typeface="League Spartan"/>
                <a:sym typeface="League Spartan"/>
              </a:rPr>
              <a:t>Giveaways are such a Great Benefit of NICSSA Membership</a:t>
            </a:r>
          </a:p>
        </p:txBody>
      </p:sp>
      <p:sp>
        <p:nvSpPr>
          <p:cNvPr id="21" name="TextBox 21"/>
          <p:cNvSpPr txBox="1"/>
          <p:nvPr/>
        </p:nvSpPr>
        <p:spPr>
          <a:xfrm>
            <a:off x="12606821" y="2868692"/>
            <a:ext cx="4676130" cy="2524691"/>
          </a:xfrm>
          <a:prstGeom prst="rect">
            <a:avLst/>
          </a:prstGeom>
        </p:spPr>
        <p:txBody>
          <a:bodyPr lIns="0" tIns="0" rIns="0" bIns="0" rtlCol="0" anchor="t">
            <a:spAutoFit/>
          </a:bodyPr>
          <a:lstStyle/>
          <a:p>
            <a:pPr algn="ctr">
              <a:lnSpc>
                <a:spcPts val="5044"/>
              </a:lnSpc>
            </a:pPr>
            <a:r>
              <a:rPr lang="en-US" sz="3603">
                <a:solidFill>
                  <a:srgbClr val="0B6AD7"/>
                </a:solidFill>
                <a:latin typeface="League Spartan"/>
                <a:ea typeface="League Spartan"/>
                <a:cs typeface="League Spartan"/>
                <a:sym typeface="League Spartan"/>
              </a:rPr>
              <a:t>My Giveaway Prize was such a surprise and was a hit with the kids! Thanks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37073"/>
        </a:solidFill>
        <a:effectLst/>
      </p:bgPr>
    </p:bg>
    <p:spTree>
      <p:nvGrpSpPr>
        <p:cNvPr id="1" name="">
          <a:extLst>
            <a:ext uri="{FF2B5EF4-FFF2-40B4-BE49-F238E27FC236}">
              <a16:creationId xmlns:a16="http://schemas.microsoft.com/office/drawing/2014/main" id="{B3F9F667-14D9-2FF2-18BE-E034D425B6ED}"/>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0417D0CF-B173-016E-49C8-B6C51D9787EA}"/>
              </a:ext>
            </a:extLst>
          </p:cNvPr>
          <p:cNvSpPr txBox="1"/>
          <p:nvPr/>
        </p:nvSpPr>
        <p:spPr>
          <a:xfrm>
            <a:off x="1460174" y="1142188"/>
            <a:ext cx="15367653" cy="1178912"/>
          </a:xfrm>
          <a:prstGeom prst="rect">
            <a:avLst/>
          </a:prstGeom>
        </p:spPr>
        <p:txBody>
          <a:bodyPr lIns="0" tIns="0" rIns="0" bIns="0" rtlCol="0" anchor="t">
            <a:spAutoFit/>
          </a:bodyPr>
          <a:lstStyle/>
          <a:p>
            <a:pPr algn="ctr">
              <a:lnSpc>
                <a:spcPts val="8455"/>
              </a:lnSpc>
            </a:pPr>
            <a:r>
              <a:rPr lang="en-US" sz="9394" b="1" dirty="0">
                <a:solidFill>
                  <a:schemeClr val="bg1"/>
                </a:solidFill>
                <a:latin typeface="League Spartan"/>
                <a:ea typeface="League Spartan"/>
                <a:cs typeface="League Spartan"/>
                <a:sym typeface="League Spartan"/>
              </a:rPr>
              <a:t>Exclusive Discounts...</a:t>
            </a:r>
          </a:p>
        </p:txBody>
      </p:sp>
      <p:pic>
        <p:nvPicPr>
          <p:cNvPr id="4" name="Picture 3" descr="A movie theater with red curtains and people sitting in chairs&#10;&#10;AI-generated content may be incorrect.">
            <a:extLst>
              <a:ext uri="{FF2B5EF4-FFF2-40B4-BE49-F238E27FC236}">
                <a16:creationId xmlns:a16="http://schemas.microsoft.com/office/drawing/2014/main" id="{59598691-3D5C-98E2-6DA2-6A0C41336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32" y="2552700"/>
            <a:ext cx="8180862" cy="6858000"/>
          </a:xfrm>
          <a:prstGeom prst="rect">
            <a:avLst/>
          </a:prstGeom>
        </p:spPr>
      </p:pic>
      <p:pic>
        <p:nvPicPr>
          <p:cNvPr id="3" name="Picture 2" descr="A group of people walking on a path&#10;&#10;AI-generated content may be incorrect.">
            <a:extLst>
              <a:ext uri="{FF2B5EF4-FFF2-40B4-BE49-F238E27FC236}">
                <a16:creationId xmlns:a16="http://schemas.microsoft.com/office/drawing/2014/main" id="{C7A41E11-9D38-D34F-C49F-6A3C445B5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7007" y="2552700"/>
            <a:ext cx="7863686" cy="6592112"/>
          </a:xfrm>
          <a:prstGeom prst="rect">
            <a:avLst/>
          </a:prstGeom>
        </p:spPr>
      </p:pic>
    </p:spTree>
    <p:extLst>
      <p:ext uri="{BB962C8B-B14F-4D97-AF65-F5344CB8AC3E}">
        <p14:creationId xmlns:p14="http://schemas.microsoft.com/office/powerpoint/2010/main" val="374673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86336" y="-32997"/>
            <a:ext cx="7801664" cy="5159999"/>
          </a:xfrm>
          <a:custGeom>
            <a:avLst/>
            <a:gdLst/>
            <a:ahLst/>
            <a:cxnLst/>
            <a:rect l="l" t="t" r="r" b="b"/>
            <a:pathLst>
              <a:path w="7801664" h="5159999">
                <a:moveTo>
                  <a:pt x="0" y="0"/>
                </a:moveTo>
                <a:lnTo>
                  <a:pt x="7801664" y="0"/>
                </a:lnTo>
                <a:lnTo>
                  <a:pt x="7801664" y="5159998"/>
                </a:lnTo>
                <a:lnTo>
                  <a:pt x="0" y="5159998"/>
                </a:lnTo>
                <a:lnTo>
                  <a:pt x="0" y="0"/>
                </a:lnTo>
                <a:close/>
              </a:path>
            </a:pathLst>
          </a:custGeom>
          <a:blipFill>
            <a:blip r:embed="rId3"/>
            <a:stretch>
              <a:fillRect t="-366" b="-366"/>
            </a:stretch>
          </a:blipFill>
        </p:spPr>
        <p:txBody>
          <a:bodyPr/>
          <a:lstStyle/>
          <a:p>
            <a:endParaRPr lang="en-GB"/>
          </a:p>
        </p:txBody>
      </p:sp>
      <p:sp>
        <p:nvSpPr>
          <p:cNvPr id="3" name="Freeform 3"/>
          <p:cNvSpPr/>
          <p:nvPr/>
        </p:nvSpPr>
        <p:spPr>
          <a:xfrm>
            <a:off x="10486336" y="5127001"/>
            <a:ext cx="7801664" cy="5159999"/>
          </a:xfrm>
          <a:custGeom>
            <a:avLst/>
            <a:gdLst/>
            <a:ahLst/>
            <a:cxnLst/>
            <a:rect l="l" t="t" r="r" b="b"/>
            <a:pathLst>
              <a:path w="7801664" h="5159999">
                <a:moveTo>
                  <a:pt x="0" y="0"/>
                </a:moveTo>
                <a:lnTo>
                  <a:pt x="7801664" y="0"/>
                </a:lnTo>
                <a:lnTo>
                  <a:pt x="7801664" y="5159999"/>
                </a:lnTo>
                <a:lnTo>
                  <a:pt x="0" y="5159999"/>
                </a:lnTo>
                <a:lnTo>
                  <a:pt x="0" y="0"/>
                </a:lnTo>
                <a:close/>
              </a:path>
            </a:pathLst>
          </a:custGeom>
          <a:blipFill>
            <a:blip r:embed="rId4"/>
            <a:stretch>
              <a:fillRect t="-6698" b="-6698"/>
            </a:stretch>
          </a:blipFill>
        </p:spPr>
        <p:txBody>
          <a:bodyPr/>
          <a:lstStyle/>
          <a:p>
            <a:endParaRPr lang="en-GB"/>
          </a:p>
        </p:txBody>
      </p:sp>
      <p:sp>
        <p:nvSpPr>
          <p:cNvPr id="4" name="Freeform 4"/>
          <p:cNvSpPr/>
          <p:nvPr/>
        </p:nvSpPr>
        <p:spPr>
          <a:xfrm>
            <a:off x="10486336" y="-32997"/>
            <a:ext cx="7801664" cy="5159999"/>
          </a:xfrm>
          <a:custGeom>
            <a:avLst/>
            <a:gdLst/>
            <a:ahLst/>
            <a:cxnLst/>
            <a:rect l="l" t="t" r="r" b="b"/>
            <a:pathLst>
              <a:path w="7801664" h="5159999">
                <a:moveTo>
                  <a:pt x="0" y="0"/>
                </a:moveTo>
                <a:lnTo>
                  <a:pt x="7801664" y="0"/>
                </a:lnTo>
                <a:lnTo>
                  <a:pt x="7801664" y="5159998"/>
                </a:lnTo>
                <a:lnTo>
                  <a:pt x="0" y="5159998"/>
                </a:lnTo>
                <a:lnTo>
                  <a:pt x="0" y="0"/>
                </a:lnTo>
                <a:close/>
              </a:path>
            </a:pathLst>
          </a:custGeom>
          <a:blipFill>
            <a:blip r:embed="rId5"/>
            <a:stretch>
              <a:fillRect t="-6629" b="-6629"/>
            </a:stretch>
          </a:blipFill>
        </p:spPr>
        <p:txBody>
          <a:bodyPr/>
          <a:lstStyle/>
          <a:p>
            <a:endParaRPr lang="en-GB"/>
          </a:p>
        </p:txBody>
      </p:sp>
      <p:sp>
        <p:nvSpPr>
          <p:cNvPr id="5" name="TextBox 5"/>
          <p:cNvSpPr txBox="1"/>
          <p:nvPr/>
        </p:nvSpPr>
        <p:spPr>
          <a:xfrm>
            <a:off x="673517" y="1023745"/>
            <a:ext cx="7990703" cy="1078745"/>
          </a:xfrm>
          <a:prstGeom prst="rect">
            <a:avLst/>
          </a:prstGeom>
        </p:spPr>
        <p:txBody>
          <a:bodyPr lIns="0" tIns="0" rIns="0" bIns="0" rtlCol="0" anchor="t">
            <a:spAutoFit/>
          </a:bodyPr>
          <a:lstStyle/>
          <a:p>
            <a:pPr algn="just">
              <a:lnSpc>
                <a:spcPts val="8791"/>
              </a:lnSpc>
            </a:pPr>
            <a:r>
              <a:rPr lang="en-US" sz="6279">
                <a:solidFill>
                  <a:srgbClr val="037174"/>
                </a:solidFill>
                <a:latin typeface="League Spartan"/>
                <a:ea typeface="League Spartan"/>
                <a:cs typeface="League Spartan"/>
                <a:sym typeface="League Spartan"/>
              </a:rPr>
              <a:t>Who we are...</a:t>
            </a:r>
          </a:p>
        </p:txBody>
      </p:sp>
      <p:sp>
        <p:nvSpPr>
          <p:cNvPr id="6" name="TextBox 6"/>
          <p:cNvSpPr txBox="1"/>
          <p:nvPr/>
        </p:nvSpPr>
        <p:spPr>
          <a:xfrm>
            <a:off x="819773" y="6846662"/>
            <a:ext cx="9067016" cy="2196927"/>
          </a:xfrm>
          <a:prstGeom prst="rect">
            <a:avLst/>
          </a:prstGeom>
        </p:spPr>
        <p:txBody>
          <a:bodyPr lIns="0" tIns="0" rIns="0" bIns="0" rtlCol="0" anchor="t">
            <a:spAutoFit/>
          </a:bodyPr>
          <a:lstStyle/>
          <a:p>
            <a:pPr algn="l">
              <a:lnSpc>
                <a:spcPts val="3454"/>
              </a:lnSpc>
            </a:pPr>
            <a:r>
              <a:rPr lang="en-US" sz="3169">
                <a:solidFill>
                  <a:srgbClr val="060644"/>
                </a:solidFill>
                <a:latin typeface="League Spartan"/>
                <a:ea typeface="League Spartan"/>
                <a:cs typeface="League Spartan"/>
                <a:sym typeface="League Spartan"/>
              </a:rPr>
              <a:t>We improve our members lives by developing and promoting a wide range of health &amp; wellbeing opportunities in the leisure, entertainment, sporting and lifestyle industries. </a:t>
            </a:r>
          </a:p>
        </p:txBody>
      </p:sp>
      <p:sp>
        <p:nvSpPr>
          <p:cNvPr id="7" name="TextBox 7"/>
          <p:cNvSpPr txBox="1"/>
          <p:nvPr/>
        </p:nvSpPr>
        <p:spPr>
          <a:xfrm>
            <a:off x="819773" y="2118144"/>
            <a:ext cx="9067016" cy="3205501"/>
          </a:xfrm>
          <a:prstGeom prst="rect">
            <a:avLst/>
          </a:prstGeom>
        </p:spPr>
        <p:txBody>
          <a:bodyPr lIns="0" tIns="0" rIns="0" bIns="0" rtlCol="0" anchor="t">
            <a:spAutoFit/>
          </a:bodyPr>
          <a:lstStyle/>
          <a:p>
            <a:pPr algn="l">
              <a:lnSpc>
                <a:spcPts val="3613"/>
              </a:lnSpc>
            </a:pPr>
            <a:r>
              <a:rPr lang="en-US" sz="3169">
                <a:solidFill>
                  <a:srgbClr val="060644"/>
                </a:solidFill>
                <a:latin typeface="League Spartan"/>
                <a:ea typeface="League Spartan"/>
                <a:cs typeface="League Spartan"/>
                <a:sym typeface="League Spartan"/>
              </a:rPr>
              <a:t>We are a membership based organisation for Civil Servants and their families within Northern Ireland. We have over 7000 members based across the whole of Northern Ireland, with our office based within the Pavilion Complex in Stormont Estate.</a:t>
            </a:r>
          </a:p>
        </p:txBody>
      </p:sp>
      <p:sp>
        <p:nvSpPr>
          <p:cNvPr id="8" name="TextBox 8"/>
          <p:cNvSpPr txBox="1"/>
          <p:nvPr/>
        </p:nvSpPr>
        <p:spPr>
          <a:xfrm>
            <a:off x="819773" y="5587654"/>
            <a:ext cx="7990703" cy="1078745"/>
          </a:xfrm>
          <a:prstGeom prst="rect">
            <a:avLst/>
          </a:prstGeom>
        </p:spPr>
        <p:txBody>
          <a:bodyPr lIns="0" tIns="0" rIns="0" bIns="0" rtlCol="0" anchor="t">
            <a:spAutoFit/>
          </a:bodyPr>
          <a:lstStyle/>
          <a:p>
            <a:pPr algn="just">
              <a:lnSpc>
                <a:spcPts val="8791"/>
              </a:lnSpc>
            </a:pPr>
            <a:r>
              <a:rPr lang="en-US" sz="6279">
                <a:solidFill>
                  <a:srgbClr val="037174"/>
                </a:solidFill>
                <a:latin typeface="League Spartan"/>
                <a:ea typeface="League Spartan"/>
                <a:cs typeface="League Spartan"/>
                <a:sym typeface="League Spartan"/>
              </a:rPr>
              <a:t>What we do...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sp>
        <p:nvSpPr>
          <p:cNvPr id="5" name="TextBox 5"/>
          <p:cNvSpPr txBox="1"/>
          <p:nvPr/>
        </p:nvSpPr>
        <p:spPr>
          <a:xfrm>
            <a:off x="1460174" y="1142188"/>
            <a:ext cx="15367653" cy="1178912"/>
          </a:xfrm>
          <a:prstGeom prst="rect">
            <a:avLst/>
          </a:prstGeom>
        </p:spPr>
        <p:txBody>
          <a:bodyPr lIns="0" tIns="0" rIns="0" bIns="0" rtlCol="0" anchor="t">
            <a:spAutoFit/>
          </a:bodyPr>
          <a:lstStyle/>
          <a:p>
            <a:pPr algn="ctr">
              <a:lnSpc>
                <a:spcPts val="8455"/>
              </a:lnSpc>
            </a:pPr>
            <a:r>
              <a:rPr lang="en-US" sz="9394" b="1" dirty="0">
                <a:solidFill>
                  <a:schemeClr val="bg1"/>
                </a:solidFill>
                <a:latin typeface="League Spartan"/>
                <a:ea typeface="League Spartan"/>
                <a:cs typeface="League Spartan"/>
                <a:sym typeface="League Spartan"/>
              </a:rPr>
              <a:t>Exclusive Discounts...</a:t>
            </a:r>
          </a:p>
        </p:txBody>
      </p:sp>
      <p:pic>
        <p:nvPicPr>
          <p:cNvPr id="7" name="Picture 6" descr="A poster for an amusement park&#10;&#10;AI-generated content may be incorrect.">
            <a:extLst>
              <a:ext uri="{FF2B5EF4-FFF2-40B4-BE49-F238E27FC236}">
                <a16:creationId xmlns:a16="http://schemas.microsoft.com/office/drawing/2014/main" id="{B719C1A4-22CE-526D-8EFE-92577FF6B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353388"/>
            <a:ext cx="7543800" cy="7543800"/>
          </a:xfrm>
          <a:prstGeom prst="rect">
            <a:avLst/>
          </a:prstGeom>
        </p:spPr>
      </p:pic>
      <p:pic>
        <p:nvPicPr>
          <p:cNvPr id="9" name="Picture 8" descr="A poster for a concert&#10;&#10;AI-generated content may be incorrect.">
            <a:extLst>
              <a:ext uri="{FF2B5EF4-FFF2-40B4-BE49-F238E27FC236}">
                <a16:creationId xmlns:a16="http://schemas.microsoft.com/office/drawing/2014/main" id="{99CD7B36-4299-7635-8851-1908E41B0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0" y="2372907"/>
            <a:ext cx="8952381" cy="75047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37173"/>
        </a:solidFill>
        <a:effectLst/>
      </p:bgPr>
    </p:bg>
    <p:spTree>
      <p:nvGrpSpPr>
        <p:cNvPr id="1" name=""/>
        <p:cNvGrpSpPr/>
        <p:nvPr/>
      </p:nvGrpSpPr>
      <p:grpSpPr>
        <a:xfrm>
          <a:off x="0" y="0"/>
          <a:ext cx="0" cy="0"/>
          <a:chOff x="0" y="0"/>
          <a:chExt cx="0" cy="0"/>
        </a:xfrm>
      </p:grpSpPr>
      <p:sp>
        <p:nvSpPr>
          <p:cNvPr id="2" name="Freeform 2"/>
          <p:cNvSpPr/>
          <p:nvPr/>
        </p:nvSpPr>
        <p:spPr>
          <a:xfrm rot="-869713">
            <a:off x="1184429" y="2967998"/>
            <a:ext cx="7457188" cy="6257471"/>
          </a:xfrm>
          <a:custGeom>
            <a:avLst/>
            <a:gdLst/>
            <a:ahLst/>
            <a:cxnLst/>
            <a:rect l="l" t="t" r="r" b="b"/>
            <a:pathLst>
              <a:path w="7457188" h="6257471">
                <a:moveTo>
                  <a:pt x="0" y="0"/>
                </a:moveTo>
                <a:lnTo>
                  <a:pt x="7457188" y="0"/>
                </a:lnTo>
                <a:lnTo>
                  <a:pt x="7457188" y="6257471"/>
                </a:lnTo>
                <a:lnTo>
                  <a:pt x="0" y="6257471"/>
                </a:lnTo>
                <a:lnTo>
                  <a:pt x="0" y="0"/>
                </a:lnTo>
                <a:close/>
              </a:path>
            </a:pathLst>
          </a:custGeom>
          <a:blipFill>
            <a:blip r:embed="rId3"/>
            <a:stretch>
              <a:fillRect/>
            </a:stretch>
          </a:blipFill>
        </p:spPr>
        <p:txBody>
          <a:bodyPr/>
          <a:lstStyle/>
          <a:p>
            <a:endParaRPr lang="en-GB"/>
          </a:p>
        </p:txBody>
      </p:sp>
      <p:sp>
        <p:nvSpPr>
          <p:cNvPr id="3" name="Freeform 3"/>
          <p:cNvSpPr/>
          <p:nvPr/>
        </p:nvSpPr>
        <p:spPr>
          <a:xfrm rot="-799156">
            <a:off x="9408897" y="2137323"/>
            <a:ext cx="7557723" cy="6335623"/>
          </a:xfrm>
          <a:custGeom>
            <a:avLst/>
            <a:gdLst/>
            <a:ahLst/>
            <a:cxnLst/>
            <a:rect l="l" t="t" r="r" b="b"/>
            <a:pathLst>
              <a:path w="7557723" h="6335623">
                <a:moveTo>
                  <a:pt x="0" y="0"/>
                </a:moveTo>
                <a:lnTo>
                  <a:pt x="7557722" y="0"/>
                </a:lnTo>
                <a:lnTo>
                  <a:pt x="7557722" y="6335623"/>
                </a:lnTo>
                <a:lnTo>
                  <a:pt x="0" y="6335623"/>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519996" y="1010863"/>
            <a:ext cx="13988743" cy="1178912"/>
          </a:xfrm>
          <a:prstGeom prst="rect">
            <a:avLst/>
          </a:prstGeom>
        </p:spPr>
        <p:txBody>
          <a:bodyPr lIns="0" tIns="0" rIns="0" bIns="0" rtlCol="0" anchor="t">
            <a:spAutoFit/>
          </a:bodyPr>
          <a:lstStyle/>
          <a:p>
            <a:pPr algn="ctr">
              <a:lnSpc>
                <a:spcPts val="8455"/>
              </a:lnSpc>
            </a:pPr>
            <a:r>
              <a:rPr lang="en-US" sz="9394" b="1" dirty="0">
                <a:solidFill>
                  <a:srgbClr val="FFFFFF"/>
                </a:solidFill>
                <a:latin typeface="League Spartan"/>
                <a:ea typeface="League Spartan"/>
                <a:cs typeface="League Spartan"/>
                <a:sym typeface="League Spartan"/>
              </a:rPr>
              <a:t>nicssa Discounts...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37173"/>
        </a:solidFill>
        <a:effectLst/>
      </p:bgPr>
    </p:bg>
    <p:spTree>
      <p:nvGrpSpPr>
        <p:cNvPr id="1" name=""/>
        <p:cNvGrpSpPr/>
        <p:nvPr/>
      </p:nvGrpSpPr>
      <p:grpSpPr>
        <a:xfrm>
          <a:off x="0" y="0"/>
          <a:ext cx="0" cy="0"/>
          <a:chOff x="0" y="0"/>
          <a:chExt cx="0" cy="0"/>
        </a:xfrm>
      </p:grpSpPr>
      <p:sp>
        <p:nvSpPr>
          <p:cNvPr id="2" name="Freeform 2"/>
          <p:cNvSpPr/>
          <p:nvPr/>
        </p:nvSpPr>
        <p:spPr>
          <a:xfrm rot="-644131">
            <a:off x="1863145" y="2566650"/>
            <a:ext cx="7557723" cy="6335623"/>
          </a:xfrm>
          <a:custGeom>
            <a:avLst/>
            <a:gdLst/>
            <a:ahLst/>
            <a:cxnLst/>
            <a:rect l="l" t="t" r="r" b="b"/>
            <a:pathLst>
              <a:path w="7557723" h="6335623">
                <a:moveTo>
                  <a:pt x="0" y="0"/>
                </a:moveTo>
                <a:lnTo>
                  <a:pt x="7557723" y="0"/>
                </a:lnTo>
                <a:lnTo>
                  <a:pt x="7557723" y="6335623"/>
                </a:lnTo>
                <a:lnTo>
                  <a:pt x="0" y="6335623"/>
                </a:lnTo>
                <a:lnTo>
                  <a:pt x="0" y="0"/>
                </a:lnTo>
                <a:close/>
              </a:path>
            </a:pathLst>
          </a:custGeom>
          <a:blipFill>
            <a:blip r:embed="rId3"/>
            <a:stretch>
              <a:fillRect/>
            </a:stretch>
          </a:blipFill>
        </p:spPr>
        <p:txBody>
          <a:bodyPr/>
          <a:lstStyle/>
          <a:p>
            <a:endParaRPr lang="en-GB"/>
          </a:p>
        </p:txBody>
      </p:sp>
      <p:sp>
        <p:nvSpPr>
          <p:cNvPr id="3" name="Freeform 3"/>
          <p:cNvSpPr/>
          <p:nvPr/>
        </p:nvSpPr>
        <p:spPr>
          <a:xfrm rot="-664612">
            <a:off x="9768424" y="1975689"/>
            <a:ext cx="7557723" cy="6335623"/>
          </a:xfrm>
          <a:custGeom>
            <a:avLst/>
            <a:gdLst/>
            <a:ahLst/>
            <a:cxnLst/>
            <a:rect l="l" t="t" r="r" b="b"/>
            <a:pathLst>
              <a:path w="7557723" h="6335623">
                <a:moveTo>
                  <a:pt x="0" y="0"/>
                </a:moveTo>
                <a:lnTo>
                  <a:pt x="7557723" y="0"/>
                </a:lnTo>
                <a:lnTo>
                  <a:pt x="7557723" y="6335622"/>
                </a:lnTo>
                <a:lnTo>
                  <a:pt x="0" y="6335622"/>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519996" y="1010863"/>
            <a:ext cx="13988743" cy="1178912"/>
          </a:xfrm>
          <a:prstGeom prst="rect">
            <a:avLst/>
          </a:prstGeom>
        </p:spPr>
        <p:txBody>
          <a:bodyPr lIns="0" tIns="0" rIns="0" bIns="0" rtlCol="0" anchor="t">
            <a:spAutoFit/>
          </a:bodyPr>
          <a:lstStyle/>
          <a:p>
            <a:pPr algn="ctr">
              <a:lnSpc>
                <a:spcPts val="8455"/>
              </a:lnSpc>
            </a:pPr>
            <a:r>
              <a:rPr lang="en-US" sz="9394" b="1" dirty="0">
                <a:solidFill>
                  <a:srgbClr val="FFFFFF"/>
                </a:solidFill>
                <a:latin typeface="League Spartan"/>
                <a:ea typeface="League Spartan"/>
                <a:cs typeface="League Spartan"/>
                <a:sym typeface="League Spartan"/>
              </a:rPr>
              <a:t>nicssa Discounts...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37173"/>
        </a:solidFill>
        <a:effectLst/>
      </p:bgPr>
    </p:bg>
    <p:spTree>
      <p:nvGrpSpPr>
        <p:cNvPr id="1" name="">
          <a:extLst>
            <a:ext uri="{FF2B5EF4-FFF2-40B4-BE49-F238E27FC236}">
              <a16:creationId xmlns:a16="http://schemas.microsoft.com/office/drawing/2014/main" id="{D10722EE-9CF0-5379-25FD-EF1D09991C8B}"/>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B502B14E-A3FC-D602-6332-CD316EE3205F}"/>
              </a:ext>
            </a:extLst>
          </p:cNvPr>
          <p:cNvSpPr txBox="1"/>
          <p:nvPr/>
        </p:nvSpPr>
        <p:spPr>
          <a:xfrm>
            <a:off x="519996" y="1010863"/>
            <a:ext cx="13988743" cy="1178912"/>
          </a:xfrm>
          <a:prstGeom prst="rect">
            <a:avLst/>
          </a:prstGeom>
        </p:spPr>
        <p:txBody>
          <a:bodyPr lIns="0" tIns="0" rIns="0" bIns="0" rtlCol="0" anchor="t">
            <a:spAutoFit/>
          </a:bodyPr>
          <a:lstStyle/>
          <a:p>
            <a:pPr algn="ctr">
              <a:lnSpc>
                <a:spcPts val="8455"/>
              </a:lnSpc>
            </a:pPr>
            <a:r>
              <a:rPr lang="en-US" sz="9394" b="1" dirty="0">
                <a:solidFill>
                  <a:srgbClr val="FFFFFF"/>
                </a:solidFill>
                <a:latin typeface="League Spartan"/>
                <a:ea typeface="League Spartan"/>
                <a:cs typeface="League Spartan"/>
                <a:sym typeface="League Spartan"/>
              </a:rPr>
              <a:t>nicssa Discounts...</a:t>
            </a:r>
          </a:p>
        </p:txBody>
      </p:sp>
      <p:pic>
        <p:nvPicPr>
          <p:cNvPr id="1030" name="Picture 6" descr="Ground Espresso Bars Victoria Square (@groundespressobarsvictoriasquare) •  Facebook">
            <a:extLst>
              <a:ext uri="{FF2B5EF4-FFF2-40B4-BE49-F238E27FC236}">
                <a16:creationId xmlns:a16="http://schemas.microsoft.com/office/drawing/2014/main" id="{B23A8954-D76F-BCB7-F5B7-41CAAAA04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9627" y="3090771"/>
            <a:ext cx="4410075" cy="4410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Tides Portrush | Portrush">
            <a:extLst>
              <a:ext uri="{FF2B5EF4-FFF2-40B4-BE49-F238E27FC236}">
                <a16:creationId xmlns:a16="http://schemas.microsoft.com/office/drawing/2014/main" id="{36920829-AAB3-9C75-5A56-AF80B454A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00" y="2803131"/>
            <a:ext cx="5436180" cy="44100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rban Restaurant - Visit North Coast">
            <a:extLst>
              <a:ext uri="{FF2B5EF4-FFF2-40B4-BE49-F238E27FC236}">
                <a16:creationId xmlns:a16="http://schemas.microsoft.com/office/drawing/2014/main" id="{C86CE5C8-EDB3-73E1-BF8D-2F4DFA8BF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5226" y="2167688"/>
            <a:ext cx="5470046" cy="33395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Sandpiper - Visit North Coast">
            <a:extLst>
              <a:ext uri="{FF2B5EF4-FFF2-40B4-BE49-F238E27FC236}">
                <a16:creationId xmlns:a16="http://schemas.microsoft.com/office/drawing/2014/main" id="{21934F8C-7E36-1688-BD6D-6AF35EB153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9336" y="5295809"/>
            <a:ext cx="5436181" cy="3623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44C537-112E-1204-67DA-955CEE5F7F81}"/>
              </a:ext>
            </a:extLst>
          </p:cNvPr>
          <p:cNvSpPr txBox="1"/>
          <p:nvPr/>
        </p:nvSpPr>
        <p:spPr>
          <a:xfrm>
            <a:off x="3048000" y="7226396"/>
            <a:ext cx="3886200" cy="1200329"/>
          </a:xfrm>
          <a:prstGeom prst="rect">
            <a:avLst/>
          </a:prstGeom>
          <a:noFill/>
        </p:spPr>
        <p:txBody>
          <a:bodyPr wrap="square" rtlCol="0">
            <a:spAutoFit/>
          </a:bodyPr>
          <a:lstStyle/>
          <a:p>
            <a:r>
              <a:rPr lang="en-US" sz="7200" b="1" dirty="0">
                <a:solidFill>
                  <a:schemeClr val="bg1"/>
                </a:solidFill>
              </a:rPr>
              <a:t>10% Off</a:t>
            </a:r>
            <a:endParaRPr lang="en-GB" sz="7200" b="1" dirty="0">
              <a:solidFill>
                <a:schemeClr val="bg1"/>
              </a:solidFill>
            </a:endParaRPr>
          </a:p>
        </p:txBody>
      </p:sp>
      <p:sp>
        <p:nvSpPr>
          <p:cNvPr id="6" name="TextBox 5">
            <a:extLst>
              <a:ext uri="{FF2B5EF4-FFF2-40B4-BE49-F238E27FC236}">
                <a16:creationId xmlns:a16="http://schemas.microsoft.com/office/drawing/2014/main" id="{066D2CE1-49FF-6291-C8A9-60DA8DFDEF5E}"/>
              </a:ext>
            </a:extLst>
          </p:cNvPr>
          <p:cNvSpPr txBox="1"/>
          <p:nvPr/>
        </p:nvSpPr>
        <p:spPr>
          <a:xfrm>
            <a:off x="13411200" y="7500846"/>
            <a:ext cx="3886200" cy="1200329"/>
          </a:xfrm>
          <a:prstGeom prst="rect">
            <a:avLst/>
          </a:prstGeom>
          <a:noFill/>
        </p:spPr>
        <p:txBody>
          <a:bodyPr wrap="square" rtlCol="0">
            <a:spAutoFit/>
          </a:bodyPr>
          <a:lstStyle/>
          <a:p>
            <a:r>
              <a:rPr lang="en-US" sz="7200" b="1" dirty="0">
                <a:solidFill>
                  <a:schemeClr val="bg1"/>
                </a:solidFill>
              </a:rPr>
              <a:t>10% Off</a:t>
            </a:r>
            <a:endParaRPr lang="en-GB" sz="7200" b="1" dirty="0">
              <a:solidFill>
                <a:schemeClr val="bg1"/>
              </a:solidFill>
            </a:endParaRPr>
          </a:p>
        </p:txBody>
      </p:sp>
      <p:sp>
        <p:nvSpPr>
          <p:cNvPr id="7" name="TextBox 6">
            <a:extLst>
              <a:ext uri="{FF2B5EF4-FFF2-40B4-BE49-F238E27FC236}">
                <a16:creationId xmlns:a16="http://schemas.microsoft.com/office/drawing/2014/main" id="{80AAE1F4-A8E5-5BFF-C0D6-75ABB84C4ACF}"/>
              </a:ext>
            </a:extLst>
          </p:cNvPr>
          <p:cNvSpPr txBox="1"/>
          <p:nvPr/>
        </p:nvSpPr>
        <p:spPr>
          <a:xfrm>
            <a:off x="8458200" y="3943171"/>
            <a:ext cx="3886200" cy="1200329"/>
          </a:xfrm>
          <a:prstGeom prst="rect">
            <a:avLst/>
          </a:prstGeom>
          <a:noFill/>
        </p:spPr>
        <p:txBody>
          <a:bodyPr wrap="square" rtlCol="0">
            <a:spAutoFit/>
          </a:bodyPr>
          <a:lstStyle/>
          <a:p>
            <a:r>
              <a:rPr lang="en-US" sz="7200" b="1" dirty="0">
                <a:solidFill>
                  <a:schemeClr val="bg1"/>
                </a:solidFill>
              </a:rPr>
              <a:t>10% Off</a:t>
            </a:r>
            <a:endParaRPr lang="en-GB" sz="7200" b="1" dirty="0">
              <a:solidFill>
                <a:schemeClr val="bg1"/>
              </a:solidFill>
            </a:endParaRPr>
          </a:p>
        </p:txBody>
      </p:sp>
      <p:sp>
        <p:nvSpPr>
          <p:cNvPr id="8" name="TextBox 7">
            <a:extLst>
              <a:ext uri="{FF2B5EF4-FFF2-40B4-BE49-F238E27FC236}">
                <a16:creationId xmlns:a16="http://schemas.microsoft.com/office/drawing/2014/main" id="{026FEBD7-B78F-A4EE-4B0E-45B421692570}"/>
              </a:ext>
            </a:extLst>
          </p:cNvPr>
          <p:cNvSpPr txBox="1"/>
          <p:nvPr/>
        </p:nvSpPr>
        <p:spPr>
          <a:xfrm>
            <a:off x="8421511" y="8447892"/>
            <a:ext cx="3886200" cy="1200329"/>
          </a:xfrm>
          <a:prstGeom prst="rect">
            <a:avLst/>
          </a:prstGeom>
          <a:noFill/>
        </p:spPr>
        <p:txBody>
          <a:bodyPr wrap="square" rtlCol="0">
            <a:spAutoFit/>
          </a:bodyPr>
          <a:lstStyle/>
          <a:p>
            <a:r>
              <a:rPr lang="en-US" sz="7200" b="1" dirty="0">
                <a:solidFill>
                  <a:schemeClr val="bg1"/>
                </a:solidFill>
              </a:rPr>
              <a:t>15% Off</a:t>
            </a:r>
            <a:endParaRPr lang="en-GB" sz="7200" b="1" dirty="0">
              <a:solidFill>
                <a:schemeClr val="bg1"/>
              </a:solidFill>
            </a:endParaRPr>
          </a:p>
        </p:txBody>
      </p:sp>
    </p:spTree>
    <p:extLst>
      <p:ext uri="{BB962C8B-B14F-4D97-AF65-F5344CB8AC3E}">
        <p14:creationId xmlns:p14="http://schemas.microsoft.com/office/powerpoint/2010/main" val="1032586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F923E667-9C03-6E26-50D0-A980E30C33CF}"/>
              </a:ext>
            </a:extLst>
          </p:cNvPr>
          <p:cNvPicPr>
            <a:picLocks noChangeAspect="1"/>
          </p:cNvPicPr>
          <p:nvPr/>
        </p:nvPicPr>
        <p:blipFill>
          <a:blip r:embed="rId3">
            <a:extLst>
              <a:ext uri="{28A0092B-C50C-407E-A947-70E740481C1C}">
                <a14:useLocalDpi xmlns:a14="http://schemas.microsoft.com/office/drawing/2010/main" val="0"/>
              </a:ext>
            </a:extLst>
          </a:blip>
          <a:srcRect l="22500" t="21319" r="18333" b="16666"/>
          <a:stretch>
            <a:fillRect/>
          </a:stretch>
        </p:blipFill>
        <p:spPr>
          <a:xfrm>
            <a:off x="590550" y="324655"/>
            <a:ext cx="17106900" cy="9637690"/>
          </a:xfrm>
          <a:prstGeom prst="rect">
            <a:avLst/>
          </a:prstGeom>
        </p:spPr>
      </p:pic>
    </p:spTree>
    <p:extLst>
      <p:ext uri="{BB962C8B-B14F-4D97-AF65-F5344CB8AC3E}">
        <p14:creationId xmlns:p14="http://schemas.microsoft.com/office/powerpoint/2010/main" val="379517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4405897" cy="10287000"/>
          </a:xfrm>
          <a:custGeom>
            <a:avLst/>
            <a:gdLst/>
            <a:ahLst/>
            <a:cxnLst/>
            <a:rect l="l" t="t" r="r" b="b"/>
            <a:pathLst>
              <a:path w="4405897" h="10287000">
                <a:moveTo>
                  <a:pt x="0" y="0"/>
                </a:moveTo>
                <a:lnTo>
                  <a:pt x="4405897" y="0"/>
                </a:lnTo>
                <a:lnTo>
                  <a:pt x="4405897" y="10287000"/>
                </a:lnTo>
                <a:lnTo>
                  <a:pt x="0" y="10287000"/>
                </a:lnTo>
                <a:lnTo>
                  <a:pt x="0" y="0"/>
                </a:lnTo>
                <a:close/>
              </a:path>
            </a:pathLst>
          </a:custGeom>
          <a:blipFill>
            <a:blip r:embed="rId3"/>
            <a:stretch>
              <a:fillRect l="-27778" r="-27778"/>
            </a:stretch>
          </a:blipFill>
        </p:spPr>
        <p:txBody>
          <a:bodyPr/>
          <a:lstStyle/>
          <a:p>
            <a:endParaRPr lang="en-GB"/>
          </a:p>
        </p:txBody>
      </p:sp>
      <p:sp>
        <p:nvSpPr>
          <p:cNvPr id="3" name="Freeform 3"/>
          <p:cNvSpPr/>
          <p:nvPr/>
        </p:nvSpPr>
        <p:spPr>
          <a:xfrm>
            <a:off x="4405897" y="0"/>
            <a:ext cx="5206188" cy="5143500"/>
          </a:xfrm>
          <a:custGeom>
            <a:avLst/>
            <a:gdLst/>
            <a:ahLst/>
            <a:cxnLst/>
            <a:rect l="l" t="t" r="r" b="b"/>
            <a:pathLst>
              <a:path w="5206188" h="5143500">
                <a:moveTo>
                  <a:pt x="0" y="0"/>
                </a:moveTo>
                <a:lnTo>
                  <a:pt x="5206187" y="0"/>
                </a:lnTo>
                <a:lnTo>
                  <a:pt x="5206187" y="5143500"/>
                </a:lnTo>
                <a:lnTo>
                  <a:pt x="0" y="5143500"/>
                </a:lnTo>
                <a:lnTo>
                  <a:pt x="0" y="0"/>
                </a:lnTo>
                <a:close/>
              </a:path>
            </a:pathLst>
          </a:custGeom>
          <a:blipFill>
            <a:blip r:embed="rId4"/>
            <a:stretch>
              <a:fillRect t="-25819" b="-25819"/>
            </a:stretch>
          </a:blipFill>
        </p:spPr>
        <p:txBody>
          <a:bodyPr/>
          <a:lstStyle/>
          <a:p>
            <a:endParaRPr lang="en-GB"/>
          </a:p>
        </p:txBody>
      </p:sp>
      <p:sp>
        <p:nvSpPr>
          <p:cNvPr id="4" name="Freeform 4"/>
          <p:cNvSpPr/>
          <p:nvPr/>
        </p:nvSpPr>
        <p:spPr>
          <a:xfrm>
            <a:off x="4405897" y="5143500"/>
            <a:ext cx="5206188" cy="5143500"/>
          </a:xfrm>
          <a:custGeom>
            <a:avLst/>
            <a:gdLst/>
            <a:ahLst/>
            <a:cxnLst/>
            <a:rect l="l" t="t" r="r" b="b"/>
            <a:pathLst>
              <a:path w="5206188" h="5143500">
                <a:moveTo>
                  <a:pt x="0" y="0"/>
                </a:moveTo>
                <a:lnTo>
                  <a:pt x="5206187" y="0"/>
                </a:lnTo>
                <a:lnTo>
                  <a:pt x="5206187" y="5143500"/>
                </a:lnTo>
                <a:lnTo>
                  <a:pt x="0" y="5143500"/>
                </a:lnTo>
                <a:lnTo>
                  <a:pt x="0" y="0"/>
                </a:lnTo>
                <a:close/>
              </a:path>
            </a:pathLst>
          </a:custGeom>
          <a:blipFill>
            <a:blip r:embed="rId5"/>
            <a:stretch>
              <a:fillRect t="-25961" b="-25961"/>
            </a:stretch>
          </a:blipFill>
        </p:spPr>
        <p:txBody>
          <a:bodyPr/>
          <a:lstStyle/>
          <a:p>
            <a:endParaRPr lang="en-GB"/>
          </a:p>
        </p:txBody>
      </p:sp>
      <p:sp>
        <p:nvSpPr>
          <p:cNvPr id="5" name="Freeform 5"/>
          <p:cNvSpPr/>
          <p:nvPr/>
        </p:nvSpPr>
        <p:spPr>
          <a:xfrm>
            <a:off x="4405897" y="0"/>
            <a:ext cx="5206188" cy="5143500"/>
          </a:xfrm>
          <a:custGeom>
            <a:avLst/>
            <a:gdLst/>
            <a:ahLst/>
            <a:cxnLst/>
            <a:rect l="l" t="t" r="r" b="b"/>
            <a:pathLst>
              <a:path w="5206188" h="5143500">
                <a:moveTo>
                  <a:pt x="0" y="0"/>
                </a:moveTo>
                <a:lnTo>
                  <a:pt x="5206187" y="0"/>
                </a:lnTo>
                <a:lnTo>
                  <a:pt x="5206187" y="5143500"/>
                </a:lnTo>
                <a:lnTo>
                  <a:pt x="0" y="5143500"/>
                </a:lnTo>
                <a:lnTo>
                  <a:pt x="0" y="0"/>
                </a:lnTo>
                <a:close/>
              </a:path>
            </a:pathLst>
          </a:custGeom>
          <a:blipFill>
            <a:blip r:embed="rId6"/>
            <a:stretch>
              <a:fillRect l="-42314" r="-33323"/>
            </a:stretch>
          </a:blipFill>
        </p:spPr>
        <p:txBody>
          <a:bodyPr/>
          <a:lstStyle/>
          <a:p>
            <a:endParaRPr lang="en-GB"/>
          </a:p>
        </p:txBody>
      </p:sp>
      <p:sp>
        <p:nvSpPr>
          <p:cNvPr id="6" name="Freeform 6"/>
          <p:cNvSpPr/>
          <p:nvPr/>
        </p:nvSpPr>
        <p:spPr>
          <a:xfrm>
            <a:off x="0" y="0"/>
            <a:ext cx="4405897" cy="10287000"/>
          </a:xfrm>
          <a:custGeom>
            <a:avLst/>
            <a:gdLst/>
            <a:ahLst/>
            <a:cxnLst/>
            <a:rect l="l" t="t" r="r" b="b"/>
            <a:pathLst>
              <a:path w="4405897" h="10287000">
                <a:moveTo>
                  <a:pt x="0" y="0"/>
                </a:moveTo>
                <a:lnTo>
                  <a:pt x="4405897" y="0"/>
                </a:lnTo>
                <a:lnTo>
                  <a:pt x="4405897" y="10287000"/>
                </a:lnTo>
                <a:lnTo>
                  <a:pt x="0" y="10287000"/>
                </a:lnTo>
                <a:lnTo>
                  <a:pt x="0" y="0"/>
                </a:lnTo>
                <a:close/>
              </a:path>
            </a:pathLst>
          </a:custGeom>
          <a:blipFill>
            <a:blip r:embed="rId7"/>
            <a:stretch>
              <a:fillRect l="-215156" t="-12790" r="-202965" b="-35149"/>
            </a:stretch>
          </a:blipFill>
        </p:spPr>
        <p:txBody>
          <a:bodyPr/>
          <a:lstStyle/>
          <a:p>
            <a:endParaRPr lang="en-GB"/>
          </a:p>
        </p:txBody>
      </p:sp>
      <p:sp>
        <p:nvSpPr>
          <p:cNvPr id="7" name="Freeform 7"/>
          <p:cNvSpPr/>
          <p:nvPr/>
        </p:nvSpPr>
        <p:spPr>
          <a:xfrm>
            <a:off x="4405897" y="5143500"/>
            <a:ext cx="5206188" cy="5912540"/>
          </a:xfrm>
          <a:custGeom>
            <a:avLst/>
            <a:gdLst/>
            <a:ahLst/>
            <a:cxnLst/>
            <a:rect l="l" t="t" r="r" b="b"/>
            <a:pathLst>
              <a:path w="5206188" h="5912540">
                <a:moveTo>
                  <a:pt x="0" y="0"/>
                </a:moveTo>
                <a:lnTo>
                  <a:pt x="5206187" y="0"/>
                </a:lnTo>
                <a:lnTo>
                  <a:pt x="5206187" y="5912540"/>
                </a:lnTo>
                <a:lnTo>
                  <a:pt x="0" y="5912540"/>
                </a:lnTo>
                <a:lnTo>
                  <a:pt x="0" y="0"/>
                </a:lnTo>
                <a:close/>
              </a:path>
            </a:pathLst>
          </a:custGeom>
          <a:blipFill>
            <a:blip r:embed="rId8"/>
            <a:stretch>
              <a:fillRect l="-56025" t="-24479" r="-56025"/>
            </a:stretch>
          </a:blipFill>
        </p:spPr>
        <p:txBody>
          <a:bodyPr/>
          <a:lstStyle/>
          <a:p>
            <a:endParaRPr lang="en-GB"/>
          </a:p>
        </p:txBody>
      </p:sp>
      <p:sp>
        <p:nvSpPr>
          <p:cNvPr id="8" name="TextBox 8"/>
          <p:cNvSpPr txBox="1"/>
          <p:nvPr/>
        </p:nvSpPr>
        <p:spPr>
          <a:xfrm>
            <a:off x="10173735" y="2028905"/>
            <a:ext cx="7768163" cy="2202090"/>
          </a:xfrm>
          <a:prstGeom prst="rect">
            <a:avLst/>
          </a:prstGeom>
        </p:spPr>
        <p:txBody>
          <a:bodyPr lIns="0" tIns="0" rIns="0" bIns="0" rtlCol="0" anchor="t">
            <a:spAutoFit/>
          </a:bodyPr>
          <a:lstStyle/>
          <a:p>
            <a:pPr algn="ctr">
              <a:lnSpc>
                <a:spcPts val="8448"/>
              </a:lnSpc>
            </a:pPr>
            <a:r>
              <a:rPr lang="en-US" sz="9084" dirty="0">
                <a:solidFill>
                  <a:srgbClr val="060644"/>
                </a:solidFill>
                <a:latin typeface="League Spartan"/>
                <a:ea typeface="League Spartan"/>
                <a:cs typeface="League Spartan"/>
                <a:sym typeface="League Spartan"/>
              </a:rPr>
              <a:t>NICSSA Membership</a:t>
            </a:r>
          </a:p>
        </p:txBody>
      </p:sp>
      <p:sp>
        <p:nvSpPr>
          <p:cNvPr id="9" name="TextBox 9"/>
          <p:cNvSpPr txBox="1"/>
          <p:nvPr/>
        </p:nvSpPr>
        <p:spPr>
          <a:xfrm>
            <a:off x="9827634" y="4397301"/>
            <a:ext cx="8460366" cy="5834289"/>
          </a:xfrm>
          <a:prstGeom prst="rect">
            <a:avLst/>
          </a:prstGeom>
        </p:spPr>
        <p:txBody>
          <a:bodyPr lIns="0" tIns="0" rIns="0" bIns="0" rtlCol="0" anchor="t">
            <a:spAutoFit/>
          </a:bodyPr>
          <a:lstStyle/>
          <a:p>
            <a:pPr algn="ctr">
              <a:lnSpc>
                <a:spcPts val="9314"/>
              </a:lnSpc>
              <a:spcBef>
                <a:spcPct val="0"/>
              </a:spcBef>
            </a:pPr>
            <a:r>
              <a:rPr lang="en-US" sz="6653" b="1" dirty="0">
                <a:solidFill>
                  <a:srgbClr val="037174"/>
                </a:solidFill>
                <a:latin typeface="League Spartan"/>
                <a:ea typeface="League Spartan"/>
                <a:cs typeface="League Spartan"/>
                <a:sym typeface="League Spartan"/>
              </a:rPr>
              <a:t>£6.89 per month </a:t>
            </a:r>
          </a:p>
          <a:p>
            <a:pPr algn="ctr">
              <a:lnSpc>
                <a:spcPts val="9314"/>
              </a:lnSpc>
              <a:spcBef>
                <a:spcPct val="0"/>
              </a:spcBef>
            </a:pPr>
            <a:r>
              <a:rPr lang="en-US" sz="6653" b="1" dirty="0">
                <a:solidFill>
                  <a:srgbClr val="037174"/>
                </a:solidFill>
                <a:latin typeface="League Spartan"/>
                <a:ea typeface="League Spartan"/>
                <a:cs typeface="League Spartan"/>
                <a:sym typeface="League Spartan"/>
              </a:rPr>
              <a:t>Pay via Payroll or Direct Debit</a:t>
            </a:r>
          </a:p>
          <a:p>
            <a:pPr algn="ctr">
              <a:lnSpc>
                <a:spcPts val="9314"/>
              </a:lnSpc>
              <a:spcBef>
                <a:spcPct val="0"/>
              </a:spcBef>
            </a:pPr>
            <a:r>
              <a:rPr lang="en-US" sz="4400" b="1" dirty="0">
                <a:solidFill>
                  <a:srgbClr val="037174"/>
                </a:solidFill>
                <a:latin typeface="League Spartan"/>
                <a:ea typeface="League Spartan"/>
                <a:cs typeface="League Spartan"/>
                <a:sym typeface="League Spartan"/>
              </a:rPr>
              <a:t>Email </a:t>
            </a:r>
          </a:p>
          <a:p>
            <a:pPr algn="ctr">
              <a:lnSpc>
                <a:spcPts val="9314"/>
              </a:lnSpc>
              <a:spcBef>
                <a:spcPct val="0"/>
              </a:spcBef>
            </a:pPr>
            <a:r>
              <a:rPr lang="en-US" sz="4400" b="1" dirty="0">
                <a:solidFill>
                  <a:srgbClr val="037174"/>
                </a:solidFill>
                <a:latin typeface="League Spartan"/>
                <a:ea typeface="League Spartan"/>
                <a:cs typeface="League Spartan"/>
                <a:sym typeface="League Spartan"/>
              </a:rPr>
              <a:t>info@nicssa.co.uk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60644"/>
        </a:solidFill>
        <a:effectLst/>
      </p:bgPr>
    </p:bg>
    <p:spTree>
      <p:nvGrpSpPr>
        <p:cNvPr id="1" name=""/>
        <p:cNvGrpSpPr/>
        <p:nvPr/>
      </p:nvGrpSpPr>
      <p:grpSpPr>
        <a:xfrm>
          <a:off x="0" y="0"/>
          <a:ext cx="0" cy="0"/>
          <a:chOff x="0" y="0"/>
          <a:chExt cx="0" cy="0"/>
        </a:xfrm>
      </p:grpSpPr>
      <p:sp>
        <p:nvSpPr>
          <p:cNvPr id="2" name="Freeform 2"/>
          <p:cNvSpPr/>
          <p:nvPr/>
        </p:nvSpPr>
        <p:spPr>
          <a:xfrm flipH="1">
            <a:off x="-2632394" y="-1354144"/>
            <a:ext cx="21375692" cy="12583422"/>
          </a:xfrm>
          <a:custGeom>
            <a:avLst/>
            <a:gdLst/>
            <a:ahLst/>
            <a:cxnLst/>
            <a:rect l="l" t="t" r="r" b="b"/>
            <a:pathLst>
              <a:path w="21375692" h="12583422">
                <a:moveTo>
                  <a:pt x="21375692" y="0"/>
                </a:moveTo>
                <a:lnTo>
                  <a:pt x="0" y="0"/>
                </a:lnTo>
                <a:lnTo>
                  <a:pt x="0" y="12583422"/>
                </a:lnTo>
                <a:lnTo>
                  <a:pt x="21375692" y="12583422"/>
                </a:lnTo>
                <a:lnTo>
                  <a:pt x="21375692" y="0"/>
                </a:lnTo>
                <a:close/>
              </a:path>
            </a:pathLst>
          </a:custGeom>
          <a:blipFill>
            <a:blip r:embed="rId3">
              <a:alphaModFix amt="44999"/>
            </a:blip>
            <a:stretch>
              <a:fillRect t="-6659" b="-6659"/>
            </a:stretch>
          </a:blipFill>
        </p:spPr>
        <p:txBody>
          <a:bodyPr/>
          <a:lstStyle/>
          <a:p>
            <a:endParaRPr lang="en-GB"/>
          </a:p>
        </p:txBody>
      </p:sp>
      <p:grpSp>
        <p:nvGrpSpPr>
          <p:cNvPr id="3" name="Group 3"/>
          <p:cNvGrpSpPr/>
          <p:nvPr/>
        </p:nvGrpSpPr>
        <p:grpSpPr>
          <a:xfrm>
            <a:off x="676570" y="-148896"/>
            <a:ext cx="5708928" cy="3621540"/>
            <a:chOff x="0" y="0"/>
            <a:chExt cx="1372437" cy="870625"/>
          </a:xfrm>
        </p:grpSpPr>
        <p:sp>
          <p:nvSpPr>
            <p:cNvPr id="4" name="Freeform 4"/>
            <p:cNvSpPr/>
            <p:nvPr/>
          </p:nvSpPr>
          <p:spPr>
            <a:xfrm>
              <a:off x="0" y="0"/>
              <a:ext cx="1372437" cy="870625"/>
            </a:xfrm>
            <a:custGeom>
              <a:avLst/>
              <a:gdLst/>
              <a:ahLst/>
              <a:cxnLst/>
              <a:rect l="l" t="t" r="r" b="b"/>
              <a:pathLst>
                <a:path w="1372437" h="870625">
                  <a:moveTo>
                    <a:pt x="1372437" y="0"/>
                  </a:moveTo>
                  <a:lnTo>
                    <a:pt x="1372437" y="870625"/>
                  </a:lnTo>
                  <a:lnTo>
                    <a:pt x="686219" y="743625"/>
                  </a:lnTo>
                  <a:lnTo>
                    <a:pt x="0" y="870625"/>
                  </a:lnTo>
                  <a:lnTo>
                    <a:pt x="0" y="0"/>
                  </a:lnTo>
                  <a:lnTo>
                    <a:pt x="1372437" y="0"/>
                  </a:lnTo>
                  <a:close/>
                </a:path>
              </a:pathLst>
            </a:custGeom>
            <a:solidFill>
              <a:srgbClr val="FFFFFF"/>
            </a:solidFill>
            <a:ln w="95250" cap="sq">
              <a:solidFill>
                <a:srgbClr val="037174"/>
              </a:solidFill>
              <a:prstDash val="solid"/>
              <a:miter/>
            </a:ln>
          </p:spPr>
          <p:txBody>
            <a:bodyPr/>
            <a:lstStyle/>
            <a:p>
              <a:endParaRPr lang="en-GB"/>
            </a:p>
          </p:txBody>
        </p:sp>
        <p:sp>
          <p:nvSpPr>
            <p:cNvPr id="5" name="TextBox 5"/>
            <p:cNvSpPr txBox="1"/>
            <p:nvPr/>
          </p:nvSpPr>
          <p:spPr>
            <a:xfrm>
              <a:off x="0" y="-28575"/>
              <a:ext cx="1372437" cy="772200"/>
            </a:xfrm>
            <a:prstGeom prst="rect">
              <a:avLst/>
            </a:prstGeom>
          </p:spPr>
          <p:txBody>
            <a:bodyPr lIns="50800" tIns="50800" rIns="50800" bIns="50800" rtlCol="0" anchor="ctr"/>
            <a:lstStyle/>
            <a:p>
              <a:pPr algn="ctr">
                <a:lnSpc>
                  <a:spcPts val="2239"/>
                </a:lnSpc>
              </a:pPr>
              <a:endParaRPr/>
            </a:p>
          </p:txBody>
        </p:sp>
      </p:grpSp>
      <p:sp>
        <p:nvSpPr>
          <p:cNvPr id="6" name="Freeform 6"/>
          <p:cNvSpPr/>
          <p:nvPr/>
        </p:nvSpPr>
        <p:spPr>
          <a:xfrm>
            <a:off x="1137507" y="505693"/>
            <a:ext cx="4724807" cy="1890782"/>
          </a:xfrm>
          <a:custGeom>
            <a:avLst/>
            <a:gdLst/>
            <a:ahLst/>
            <a:cxnLst/>
            <a:rect l="l" t="t" r="r" b="b"/>
            <a:pathLst>
              <a:path w="4724807" h="1890782">
                <a:moveTo>
                  <a:pt x="0" y="0"/>
                </a:moveTo>
                <a:lnTo>
                  <a:pt x="4724807" y="0"/>
                </a:lnTo>
                <a:lnTo>
                  <a:pt x="4724807" y="1890781"/>
                </a:lnTo>
                <a:lnTo>
                  <a:pt x="0" y="1890781"/>
                </a:lnTo>
                <a:lnTo>
                  <a:pt x="0" y="0"/>
                </a:lnTo>
                <a:close/>
              </a:path>
            </a:pathLst>
          </a:custGeom>
          <a:blipFill>
            <a:blip r:embed="rId4"/>
            <a:stretch>
              <a:fillRect/>
            </a:stretch>
          </a:blipFill>
        </p:spPr>
        <p:txBody>
          <a:bodyPr/>
          <a:lstStyle/>
          <a:p>
            <a:endParaRPr lang="en-GB"/>
          </a:p>
        </p:txBody>
      </p:sp>
      <p:grpSp>
        <p:nvGrpSpPr>
          <p:cNvPr id="7" name="Group 7"/>
          <p:cNvGrpSpPr/>
          <p:nvPr/>
        </p:nvGrpSpPr>
        <p:grpSpPr>
          <a:xfrm>
            <a:off x="8483667" y="5486400"/>
            <a:ext cx="8178699" cy="3086100"/>
            <a:chOff x="0" y="0"/>
            <a:chExt cx="2154061" cy="812800"/>
          </a:xfrm>
        </p:grpSpPr>
        <p:sp>
          <p:nvSpPr>
            <p:cNvPr id="8" name="Freeform 8"/>
            <p:cNvSpPr/>
            <p:nvPr/>
          </p:nvSpPr>
          <p:spPr>
            <a:xfrm>
              <a:off x="0" y="0"/>
              <a:ext cx="2154061" cy="812800"/>
            </a:xfrm>
            <a:custGeom>
              <a:avLst/>
              <a:gdLst/>
              <a:ahLst/>
              <a:cxnLst/>
              <a:rect l="l" t="t" r="r" b="b"/>
              <a:pathLst>
                <a:path w="2154061" h="812800">
                  <a:moveTo>
                    <a:pt x="48276" y="0"/>
                  </a:moveTo>
                  <a:lnTo>
                    <a:pt x="2105784" y="0"/>
                  </a:lnTo>
                  <a:cubicBezTo>
                    <a:pt x="2132447" y="0"/>
                    <a:pt x="2154061" y="21614"/>
                    <a:pt x="2154061" y="48276"/>
                  </a:cubicBezTo>
                  <a:lnTo>
                    <a:pt x="2154061" y="764524"/>
                  </a:lnTo>
                  <a:cubicBezTo>
                    <a:pt x="2154061" y="791186"/>
                    <a:pt x="2132447" y="812800"/>
                    <a:pt x="2105784" y="812800"/>
                  </a:cubicBezTo>
                  <a:lnTo>
                    <a:pt x="48276" y="812800"/>
                  </a:lnTo>
                  <a:cubicBezTo>
                    <a:pt x="21614" y="812800"/>
                    <a:pt x="0" y="791186"/>
                    <a:pt x="0" y="764524"/>
                  </a:cubicBezTo>
                  <a:lnTo>
                    <a:pt x="0" y="48276"/>
                  </a:lnTo>
                  <a:cubicBezTo>
                    <a:pt x="0" y="21614"/>
                    <a:pt x="21614" y="0"/>
                    <a:pt x="48276" y="0"/>
                  </a:cubicBezTo>
                  <a:close/>
                </a:path>
              </a:pathLst>
            </a:custGeom>
            <a:solidFill>
              <a:srgbClr val="037174"/>
            </a:solidFill>
          </p:spPr>
          <p:txBody>
            <a:bodyPr/>
            <a:lstStyle/>
            <a:p>
              <a:endParaRPr lang="en-GB"/>
            </a:p>
          </p:txBody>
        </p:sp>
        <p:sp>
          <p:nvSpPr>
            <p:cNvPr id="9" name="TextBox 9"/>
            <p:cNvSpPr txBox="1"/>
            <p:nvPr/>
          </p:nvSpPr>
          <p:spPr>
            <a:xfrm>
              <a:off x="0" y="-57150"/>
              <a:ext cx="2154061" cy="869950"/>
            </a:xfrm>
            <a:prstGeom prst="rect">
              <a:avLst/>
            </a:prstGeom>
          </p:spPr>
          <p:txBody>
            <a:bodyPr lIns="50800" tIns="50800" rIns="50800" bIns="50800" rtlCol="0" anchor="ctr"/>
            <a:lstStyle/>
            <a:p>
              <a:pPr algn="ctr">
                <a:lnSpc>
                  <a:spcPts val="3629"/>
                </a:lnSpc>
              </a:pPr>
              <a:endParaRPr/>
            </a:p>
          </p:txBody>
        </p:sp>
      </p:grpSp>
      <p:sp>
        <p:nvSpPr>
          <p:cNvPr id="10" name="TextBox 10"/>
          <p:cNvSpPr txBox="1"/>
          <p:nvPr/>
        </p:nvSpPr>
        <p:spPr>
          <a:xfrm>
            <a:off x="1028700" y="5429250"/>
            <a:ext cx="6532204" cy="3995176"/>
          </a:xfrm>
          <a:prstGeom prst="rect">
            <a:avLst/>
          </a:prstGeom>
        </p:spPr>
        <p:txBody>
          <a:bodyPr lIns="0" tIns="0" rIns="0" bIns="0" rtlCol="0" anchor="t">
            <a:spAutoFit/>
          </a:bodyPr>
          <a:lstStyle/>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Vitality Health Check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Body Composition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V02 Max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Premium Food Intolerance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Resting Metabolic Rate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Full Cholesterol and Blood Sugar Test </a:t>
            </a:r>
          </a:p>
          <a:p>
            <a:pPr marL="619878" lvl="1" indent="-309939" algn="l">
              <a:lnSpc>
                <a:spcPts val="4019"/>
              </a:lnSpc>
              <a:buFont typeface="Arial"/>
              <a:buChar char="•"/>
            </a:pPr>
            <a:r>
              <a:rPr lang="en-US" sz="2871">
                <a:solidFill>
                  <a:srgbClr val="FFFFFF"/>
                </a:solidFill>
                <a:latin typeface="League Spartan"/>
                <a:ea typeface="League Spartan"/>
                <a:cs typeface="League Spartan"/>
                <a:sym typeface="League Spartan"/>
              </a:rPr>
              <a:t>Sports Performance Testing </a:t>
            </a:r>
          </a:p>
        </p:txBody>
      </p:sp>
      <p:sp>
        <p:nvSpPr>
          <p:cNvPr id="11" name="TextBox 11"/>
          <p:cNvSpPr txBox="1"/>
          <p:nvPr/>
        </p:nvSpPr>
        <p:spPr>
          <a:xfrm>
            <a:off x="1028700" y="4758772"/>
            <a:ext cx="5823293" cy="384728"/>
          </a:xfrm>
          <a:prstGeom prst="rect">
            <a:avLst/>
          </a:prstGeom>
        </p:spPr>
        <p:txBody>
          <a:bodyPr lIns="0" tIns="0" rIns="0" bIns="0" rtlCol="0" anchor="t">
            <a:spAutoFit/>
          </a:bodyPr>
          <a:lstStyle/>
          <a:p>
            <a:pPr algn="l">
              <a:lnSpc>
                <a:spcPts val="3295"/>
              </a:lnSpc>
              <a:spcBef>
                <a:spcPct val="0"/>
              </a:spcBef>
            </a:pPr>
            <a:r>
              <a:rPr lang="en-US" sz="2354">
                <a:solidFill>
                  <a:srgbClr val="FFFFFF"/>
                </a:solidFill>
                <a:latin typeface="League Spartan"/>
                <a:ea typeface="League Spartan"/>
                <a:cs typeface="League Spartan"/>
                <a:sym typeface="League Spartan"/>
              </a:rPr>
              <a:t>Services available:</a:t>
            </a:r>
          </a:p>
        </p:txBody>
      </p:sp>
      <p:sp>
        <p:nvSpPr>
          <p:cNvPr id="12" name="TextBox 12"/>
          <p:cNvSpPr txBox="1"/>
          <p:nvPr/>
        </p:nvSpPr>
        <p:spPr>
          <a:xfrm>
            <a:off x="6258194" y="791054"/>
            <a:ext cx="11860160" cy="2109225"/>
          </a:xfrm>
          <a:prstGeom prst="rect">
            <a:avLst/>
          </a:prstGeom>
        </p:spPr>
        <p:txBody>
          <a:bodyPr lIns="0" tIns="0" rIns="0" bIns="0" rtlCol="0" anchor="t">
            <a:spAutoFit/>
          </a:bodyPr>
          <a:lstStyle/>
          <a:p>
            <a:pPr algn="ctr">
              <a:lnSpc>
                <a:spcPts val="8549"/>
              </a:lnSpc>
              <a:spcBef>
                <a:spcPct val="0"/>
              </a:spcBef>
            </a:pPr>
            <a:r>
              <a:rPr lang="en-US" sz="6106">
                <a:solidFill>
                  <a:srgbClr val="FFFFFF"/>
                </a:solidFill>
                <a:latin typeface="League Spartan"/>
                <a:ea typeface="League Spartan"/>
                <a:cs typeface="League Spartan"/>
                <a:sym typeface="League Spartan"/>
              </a:rPr>
              <a:t>INVEST IN YOUR HEALTH FROM THE INSIDE OUT</a:t>
            </a:r>
          </a:p>
        </p:txBody>
      </p:sp>
      <p:sp>
        <p:nvSpPr>
          <p:cNvPr id="13" name="TextBox 13"/>
          <p:cNvSpPr txBox="1"/>
          <p:nvPr/>
        </p:nvSpPr>
        <p:spPr>
          <a:xfrm>
            <a:off x="728112" y="3542433"/>
            <a:ext cx="16831776" cy="911288"/>
          </a:xfrm>
          <a:prstGeom prst="rect">
            <a:avLst/>
          </a:prstGeom>
        </p:spPr>
        <p:txBody>
          <a:bodyPr lIns="0" tIns="0" rIns="0" bIns="0" rtlCol="0" anchor="t">
            <a:spAutoFit/>
          </a:bodyPr>
          <a:lstStyle/>
          <a:p>
            <a:pPr algn="ctr">
              <a:lnSpc>
                <a:spcPts val="3779"/>
              </a:lnSpc>
              <a:spcBef>
                <a:spcPct val="0"/>
              </a:spcBef>
            </a:pPr>
            <a:r>
              <a:rPr lang="en-US" sz="2699">
                <a:solidFill>
                  <a:srgbClr val="FFFFFF"/>
                </a:solidFill>
                <a:latin typeface="League Spartan"/>
                <a:ea typeface="League Spartan"/>
                <a:cs typeface="League Spartan"/>
                <a:sym typeface="League Spartan"/>
              </a:rPr>
              <a:t>Using our advanced technology, it is now possible to take a deeper look into your physical health not just in the hopes of improving performance but also your health and wellbeing.</a:t>
            </a:r>
          </a:p>
        </p:txBody>
      </p:sp>
      <p:sp>
        <p:nvSpPr>
          <p:cNvPr id="14" name="TextBox 14"/>
          <p:cNvSpPr txBox="1"/>
          <p:nvPr/>
        </p:nvSpPr>
        <p:spPr>
          <a:xfrm>
            <a:off x="9138310" y="5906858"/>
            <a:ext cx="6869413" cy="2121359"/>
          </a:xfrm>
          <a:prstGeom prst="rect">
            <a:avLst/>
          </a:prstGeom>
        </p:spPr>
        <p:txBody>
          <a:bodyPr lIns="0" tIns="0" rIns="0" bIns="0" rtlCol="0" anchor="t">
            <a:spAutoFit/>
          </a:bodyPr>
          <a:lstStyle/>
          <a:p>
            <a:pPr algn="ctr">
              <a:lnSpc>
                <a:spcPts val="8549"/>
              </a:lnSpc>
              <a:spcBef>
                <a:spcPct val="0"/>
              </a:spcBef>
            </a:pPr>
            <a:r>
              <a:rPr lang="en-US" sz="6106">
                <a:solidFill>
                  <a:srgbClr val="FFFFFF"/>
                </a:solidFill>
                <a:latin typeface="League Spartan"/>
                <a:ea typeface="League Spartan"/>
                <a:cs typeface="League Spartan"/>
                <a:sym typeface="League Spartan"/>
              </a:rPr>
              <a:t>Discounts for nicssa Members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5298F-3B41-066C-A141-2AB34B774DF5}"/>
              </a:ext>
            </a:extLst>
          </p:cNvPr>
          <p:cNvPicPr>
            <a:picLocks noChangeAspect="1"/>
          </p:cNvPicPr>
          <p:nvPr/>
        </p:nvPicPr>
        <p:blipFill>
          <a:blip r:embed="rId3"/>
          <a:stretch>
            <a:fillRect/>
          </a:stretch>
        </p:blipFill>
        <p:spPr>
          <a:xfrm>
            <a:off x="1292" y="0"/>
            <a:ext cx="18515308" cy="10289784"/>
          </a:xfrm>
          <a:prstGeom prst="rect">
            <a:avLst/>
          </a:prstGeom>
        </p:spPr>
      </p:pic>
    </p:spTree>
    <p:extLst>
      <p:ext uri="{BB962C8B-B14F-4D97-AF65-F5344CB8AC3E}">
        <p14:creationId xmlns:p14="http://schemas.microsoft.com/office/powerpoint/2010/main" val="90671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03A90E-B163-5AC3-3867-3C7C9BEC2F42}"/>
              </a:ext>
            </a:extLst>
          </p:cNvPr>
          <p:cNvPicPr>
            <a:picLocks noChangeAspect="1"/>
          </p:cNvPicPr>
          <p:nvPr/>
        </p:nvPicPr>
        <p:blipFill>
          <a:blip r:embed="rId3"/>
          <a:stretch>
            <a:fillRect/>
          </a:stretch>
        </p:blipFill>
        <p:spPr>
          <a:xfrm>
            <a:off x="-152400" y="0"/>
            <a:ext cx="18419819" cy="10287000"/>
          </a:xfrm>
          <a:prstGeom prst="rect">
            <a:avLst/>
          </a:prstGeom>
        </p:spPr>
      </p:pic>
    </p:spTree>
    <p:extLst>
      <p:ext uri="{BB962C8B-B14F-4D97-AF65-F5344CB8AC3E}">
        <p14:creationId xmlns:p14="http://schemas.microsoft.com/office/powerpoint/2010/main" val="3555499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6EF3-8AC1-B53D-489B-FDA9FF07C8B2}"/>
              </a:ext>
            </a:extLst>
          </p:cNvPr>
          <p:cNvPicPr>
            <a:picLocks noChangeAspect="1"/>
          </p:cNvPicPr>
          <p:nvPr/>
        </p:nvPicPr>
        <p:blipFill>
          <a:blip r:embed="rId3"/>
          <a:stretch>
            <a:fillRect/>
          </a:stretch>
        </p:blipFill>
        <p:spPr>
          <a:xfrm>
            <a:off x="0" y="0"/>
            <a:ext cx="18288000" cy="10401300"/>
          </a:xfrm>
          <a:prstGeom prst="rect">
            <a:avLst/>
          </a:prstGeom>
        </p:spPr>
      </p:pic>
    </p:spTree>
    <p:extLst>
      <p:ext uri="{BB962C8B-B14F-4D97-AF65-F5344CB8AC3E}">
        <p14:creationId xmlns:p14="http://schemas.microsoft.com/office/powerpoint/2010/main" val="318070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09312" y="0"/>
            <a:ext cx="4678688" cy="10287000"/>
          </a:xfrm>
          <a:custGeom>
            <a:avLst/>
            <a:gdLst/>
            <a:ahLst/>
            <a:cxnLst/>
            <a:rect l="l" t="t" r="r" b="b"/>
            <a:pathLst>
              <a:path w="4678688" h="10287000">
                <a:moveTo>
                  <a:pt x="0" y="0"/>
                </a:moveTo>
                <a:lnTo>
                  <a:pt x="4678688" y="0"/>
                </a:lnTo>
                <a:lnTo>
                  <a:pt x="4678688" y="10287000"/>
                </a:lnTo>
                <a:lnTo>
                  <a:pt x="0" y="10287000"/>
                </a:lnTo>
                <a:lnTo>
                  <a:pt x="0" y="0"/>
                </a:lnTo>
                <a:close/>
              </a:path>
            </a:pathLst>
          </a:custGeom>
          <a:blipFill>
            <a:blip r:embed="rId3"/>
            <a:stretch>
              <a:fillRect l="-23243" r="-23243"/>
            </a:stretch>
          </a:blipFill>
        </p:spPr>
        <p:txBody>
          <a:bodyPr/>
          <a:lstStyle/>
          <a:p>
            <a:endParaRPr lang="en-GB"/>
          </a:p>
        </p:txBody>
      </p:sp>
      <p:sp>
        <p:nvSpPr>
          <p:cNvPr id="3" name="Freeform 3"/>
          <p:cNvSpPr/>
          <p:nvPr/>
        </p:nvSpPr>
        <p:spPr>
          <a:xfrm>
            <a:off x="-821564" y="-64912"/>
            <a:ext cx="6218774" cy="10416824"/>
          </a:xfrm>
          <a:custGeom>
            <a:avLst/>
            <a:gdLst/>
            <a:ahLst/>
            <a:cxnLst/>
            <a:rect l="l" t="t" r="r" b="b"/>
            <a:pathLst>
              <a:path w="6218774" h="10416824">
                <a:moveTo>
                  <a:pt x="0" y="0"/>
                </a:moveTo>
                <a:lnTo>
                  <a:pt x="6218774" y="0"/>
                </a:lnTo>
                <a:lnTo>
                  <a:pt x="6218774" y="10416824"/>
                </a:lnTo>
                <a:lnTo>
                  <a:pt x="0" y="10416824"/>
                </a:lnTo>
                <a:lnTo>
                  <a:pt x="0" y="0"/>
                </a:lnTo>
                <a:close/>
              </a:path>
            </a:pathLst>
          </a:custGeom>
          <a:blipFill>
            <a:blip r:embed="rId4"/>
            <a:stretch>
              <a:fillRect l="-43244" t="-18010" r="-46128"/>
            </a:stretch>
          </a:blipFill>
        </p:spPr>
        <p:txBody>
          <a:bodyPr/>
          <a:lstStyle/>
          <a:p>
            <a:endParaRPr lang="en-GB"/>
          </a:p>
        </p:txBody>
      </p:sp>
      <p:sp>
        <p:nvSpPr>
          <p:cNvPr id="4" name="Freeform 4"/>
          <p:cNvSpPr/>
          <p:nvPr/>
        </p:nvSpPr>
        <p:spPr>
          <a:xfrm>
            <a:off x="12879118" y="-386431"/>
            <a:ext cx="5783222" cy="11059863"/>
          </a:xfrm>
          <a:custGeom>
            <a:avLst/>
            <a:gdLst/>
            <a:ahLst/>
            <a:cxnLst/>
            <a:rect l="l" t="t" r="r" b="b"/>
            <a:pathLst>
              <a:path w="5783222" h="11059863">
                <a:moveTo>
                  <a:pt x="0" y="0"/>
                </a:moveTo>
                <a:lnTo>
                  <a:pt x="5783222" y="0"/>
                </a:lnTo>
                <a:lnTo>
                  <a:pt x="5783222" y="11059862"/>
                </a:lnTo>
                <a:lnTo>
                  <a:pt x="0" y="11059862"/>
                </a:lnTo>
                <a:lnTo>
                  <a:pt x="0" y="0"/>
                </a:lnTo>
                <a:close/>
              </a:path>
            </a:pathLst>
          </a:custGeom>
          <a:blipFill>
            <a:blip r:embed="rId5"/>
            <a:stretch>
              <a:fillRect l="-21715" r="-21715"/>
            </a:stretch>
          </a:blipFill>
        </p:spPr>
        <p:txBody>
          <a:bodyPr/>
          <a:lstStyle/>
          <a:p>
            <a:endParaRPr lang="en-GB"/>
          </a:p>
        </p:txBody>
      </p:sp>
      <p:sp>
        <p:nvSpPr>
          <p:cNvPr id="5" name="Freeform 5"/>
          <p:cNvSpPr/>
          <p:nvPr/>
        </p:nvSpPr>
        <p:spPr>
          <a:xfrm>
            <a:off x="12837368" y="-64912"/>
            <a:ext cx="5450632" cy="10495428"/>
          </a:xfrm>
          <a:custGeom>
            <a:avLst/>
            <a:gdLst/>
            <a:ahLst/>
            <a:cxnLst/>
            <a:rect l="l" t="t" r="r" b="b"/>
            <a:pathLst>
              <a:path w="5450632" h="10495428">
                <a:moveTo>
                  <a:pt x="0" y="0"/>
                </a:moveTo>
                <a:lnTo>
                  <a:pt x="5450632" y="0"/>
                </a:lnTo>
                <a:lnTo>
                  <a:pt x="5450632" y="10495427"/>
                </a:lnTo>
                <a:lnTo>
                  <a:pt x="0" y="10495427"/>
                </a:lnTo>
                <a:lnTo>
                  <a:pt x="0" y="0"/>
                </a:lnTo>
                <a:close/>
              </a:path>
            </a:pathLst>
          </a:custGeom>
          <a:blipFill>
            <a:blip r:embed="rId6"/>
            <a:stretch>
              <a:fillRect l="-92520" t="-4185" r="-108399"/>
            </a:stretch>
          </a:blipFill>
        </p:spPr>
        <p:txBody>
          <a:bodyPr/>
          <a:lstStyle/>
          <a:p>
            <a:endParaRPr lang="en-GB"/>
          </a:p>
        </p:txBody>
      </p:sp>
      <p:sp>
        <p:nvSpPr>
          <p:cNvPr id="6" name="Freeform 6"/>
          <p:cNvSpPr/>
          <p:nvPr/>
        </p:nvSpPr>
        <p:spPr>
          <a:xfrm>
            <a:off x="5397210" y="7308028"/>
            <a:ext cx="7440158" cy="3900543"/>
          </a:xfrm>
          <a:custGeom>
            <a:avLst/>
            <a:gdLst/>
            <a:ahLst/>
            <a:cxnLst/>
            <a:rect l="l" t="t" r="r" b="b"/>
            <a:pathLst>
              <a:path w="7440158" h="3900543">
                <a:moveTo>
                  <a:pt x="0" y="0"/>
                </a:moveTo>
                <a:lnTo>
                  <a:pt x="7440158" y="0"/>
                </a:lnTo>
                <a:lnTo>
                  <a:pt x="7440158" y="3900544"/>
                </a:lnTo>
                <a:lnTo>
                  <a:pt x="0" y="3900544"/>
                </a:lnTo>
                <a:lnTo>
                  <a:pt x="0" y="0"/>
                </a:lnTo>
                <a:close/>
              </a:path>
            </a:pathLst>
          </a:custGeom>
          <a:blipFill>
            <a:blip r:embed="rId7"/>
            <a:stretch>
              <a:fillRect b="-43298"/>
            </a:stretch>
          </a:blipFill>
        </p:spPr>
        <p:txBody>
          <a:bodyPr/>
          <a:lstStyle/>
          <a:p>
            <a:endParaRPr lang="en-GB"/>
          </a:p>
        </p:txBody>
      </p:sp>
      <p:sp>
        <p:nvSpPr>
          <p:cNvPr id="7" name="TextBox 7"/>
          <p:cNvSpPr txBox="1"/>
          <p:nvPr/>
        </p:nvSpPr>
        <p:spPr>
          <a:xfrm>
            <a:off x="6056543" y="1601273"/>
            <a:ext cx="6174913" cy="5277630"/>
          </a:xfrm>
          <a:prstGeom prst="rect">
            <a:avLst/>
          </a:prstGeom>
        </p:spPr>
        <p:txBody>
          <a:bodyPr lIns="0" tIns="0" rIns="0" bIns="0" rtlCol="0" anchor="t">
            <a:spAutoFit/>
          </a:bodyPr>
          <a:lstStyle/>
          <a:p>
            <a:pPr algn="ctr">
              <a:lnSpc>
                <a:spcPts val="10637"/>
              </a:lnSpc>
            </a:pPr>
            <a:r>
              <a:rPr lang="en-US" sz="6369">
                <a:solidFill>
                  <a:srgbClr val="060644"/>
                </a:solidFill>
                <a:latin typeface="League Spartan"/>
                <a:ea typeface="League Spartan"/>
                <a:cs typeface="League Spartan"/>
                <a:sym typeface="League Spartan"/>
              </a:rPr>
              <a:t>Events </a:t>
            </a:r>
          </a:p>
          <a:p>
            <a:pPr algn="ctr">
              <a:lnSpc>
                <a:spcPts val="10637"/>
              </a:lnSpc>
            </a:pPr>
            <a:r>
              <a:rPr lang="en-US" sz="6369">
                <a:solidFill>
                  <a:srgbClr val="060644"/>
                </a:solidFill>
                <a:latin typeface="League Spartan"/>
                <a:ea typeface="League Spartan"/>
                <a:cs typeface="League Spartan"/>
                <a:sym typeface="League Spartan"/>
              </a:rPr>
              <a:t>Giveaways</a:t>
            </a:r>
          </a:p>
          <a:p>
            <a:pPr algn="ctr">
              <a:lnSpc>
                <a:spcPts val="10637"/>
              </a:lnSpc>
            </a:pPr>
            <a:r>
              <a:rPr lang="en-US" sz="6369">
                <a:solidFill>
                  <a:srgbClr val="060644"/>
                </a:solidFill>
                <a:latin typeface="League Spartan"/>
                <a:ea typeface="League Spartan"/>
                <a:cs typeface="League Spartan"/>
                <a:sym typeface="League Spartan"/>
              </a:rPr>
              <a:t>Discounts</a:t>
            </a:r>
          </a:p>
          <a:p>
            <a:pPr algn="ctr">
              <a:lnSpc>
                <a:spcPts val="10637"/>
              </a:lnSpc>
            </a:pPr>
            <a:r>
              <a:rPr lang="en-US" sz="6369">
                <a:solidFill>
                  <a:srgbClr val="060644"/>
                </a:solidFill>
                <a:latin typeface="League Spartan"/>
                <a:ea typeface="League Spartan"/>
                <a:cs typeface="League Spartan"/>
                <a:sym typeface="League Spartan"/>
              </a:rPr>
              <a:t>Wellbeing</a:t>
            </a:r>
          </a:p>
        </p:txBody>
      </p:sp>
      <p:grpSp>
        <p:nvGrpSpPr>
          <p:cNvPr id="8" name="Group 8"/>
          <p:cNvGrpSpPr/>
          <p:nvPr/>
        </p:nvGrpSpPr>
        <p:grpSpPr>
          <a:xfrm>
            <a:off x="7600950" y="2922152"/>
            <a:ext cx="3086100" cy="165910"/>
            <a:chOff x="0" y="0"/>
            <a:chExt cx="812800" cy="43697"/>
          </a:xfrm>
        </p:grpSpPr>
        <p:sp>
          <p:nvSpPr>
            <p:cNvPr id="9" name="Freeform 9"/>
            <p:cNvSpPr/>
            <p:nvPr/>
          </p:nvSpPr>
          <p:spPr>
            <a:xfrm>
              <a:off x="0" y="0"/>
              <a:ext cx="812800" cy="43697"/>
            </a:xfrm>
            <a:custGeom>
              <a:avLst/>
              <a:gdLst/>
              <a:ahLst/>
              <a:cxnLst/>
              <a:rect l="l" t="t" r="r" b="b"/>
              <a:pathLst>
                <a:path w="812800" h="43697">
                  <a:moveTo>
                    <a:pt x="0" y="0"/>
                  </a:moveTo>
                  <a:lnTo>
                    <a:pt x="812800" y="0"/>
                  </a:lnTo>
                  <a:lnTo>
                    <a:pt x="812800" y="43697"/>
                  </a:lnTo>
                  <a:lnTo>
                    <a:pt x="0" y="43697"/>
                  </a:lnTo>
                  <a:close/>
                </a:path>
              </a:pathLst>
            </a:custGeom>
            <a:solidFill>
              <a:srgbClr val="037173"/>
            </a:solidFill>
          </p:spPr>
          <p:txBody>
            <a:bodyPr/>
            <a:lstStyle/>
            <a:p>
              <a:endParaRPr lang="en-GB"/>
            </a:p>
          </p:txBody>
        </p:sp>
        <p:sp>
          <p:nvSpPr>
            <p:cNvPr id="10" name="TextBox 10"/>
            <p:cNvSpPr txBox="1"/>
            <p:nvPr/>
          </p:nvSpPr>
          <p:spPr>
            <a:xfrm>
              <a:off x="0" y="9525"/>
              <a:ext cx="812800" cy="34172"/>
            </a:xfrm>
            <a:prstGeom prst="rect">
              <a:avLst/>
            </a:prstGeom>
          </p:spPr>
          <p:txBody>
            <a:bodyPr lIns="50800" tIns="50800" rIns="50800" bIns="50800" rtlCol="0" anchor="ctr"/>
            <a:lstStyle/>
            <a:p>
              <a:pPr algn="ctr">
                <a:lnSpc>
                  <a:spcPts val="3072"/>
                </a:lnSpc>
              </a:pPr>
              <a:endParaRPr/>
            </a:p>
          </p:txBody>
        </p:sp>
      </p:grpSp>
      <p:grpSp>
        <p:nvGrpSpPr>
          <p:cNvPr id="11" name="Group 11"/>
          <p:cNvGrpSpPr/>
          <p:nvPr/>
        </p:nvGrpSpPr>
        <p:grpSpPr>
          <a:xfrm>
            <a:off x="7600950" y="4315874"/>
            <a:ext cx="3086100" cy="165910"/>
            <a:chOff x="0" y="0"/>
            <a:chExt cx="812800" cy="43697"/>
          </a:xfrm>
        </p:grpSpPr>
        <p:sp>
          <p:nvSpPr>
            <p:cNvPr id="12" name="Freeform 12"/>
            <p:cNvSpPr/>
            <p:nvPr/>
          </p:nvSpPr>
          <p:spPr>
            <a:xfrm>
              <a:off x="0" y="0"/>
              <a:ext cx="812800" cy="43697"/>
            </a:xfrm>
            <a:custGeom>
              <a:avLst/>
              <a:gdLst/>
              <a:ahLst/>
              <a:cxnLst/>
              <a:rect l="l" t="t" r="r" b="b"/>
              <a:pathLst>
                <a:path w="812800" h="43697">
                  <a:moveTo>
                    <a:pt x="0" y="0"/>
                  </a:moveTo>
                  <a:lnTo>
                    <a:pt x="812800" y="0"/>
                  </a:lnTo>
                  <a:lnTo>
                    <a:pt x="812800" y="43697"/>
                  </a:lnTo>
                  <a:lnTo>
                    <a:pt x="0" y="43697"/>
                  </a:lnTo>
                  <a:close/>
                </a:path>
              </a:pathLst>
            </a:custGeom>
            <a:solidFill>
              <a:srgbClr val="037173"/>
            </a:solidFill>
          </p:spPr>
          <p:txBody>
            <a:bodyPr/>
            <a:lstStyle/>
            <a:p>
              <a:endParaRPr lang="en-GB"/>
            </a:p>
          </p:txBody>
        </p:sp>
        <p:sp>
          <p:nvSpPr>
            <p:cNvPr id="13" name="TextBox 13"/>
            <p:cNvSpPr txBox="1"/>
            <p:nvPr/>
          </p:nvSpPr>
          <p:spPr>
            <a:xfrm>
              <a:off x="0" y="9525"/>
              <a:ext cx="812800" cy="34172"/>
            </a:xfrm>
            <a:prstGeom prst="rect">
              <a:avLst/>
            </a:prstGeom>
          </p:spPr>
          <p:txBody>
            <a:bodyPr lIns="50800" tIns="50800" rIns="50800" bIns="50800" rtlCol="0" anchor="ctr"/>
            <a:lstStyle/>
            <a:p>
              <a:pPr algn="ctr">
                <a:lnSpc>
                  <a:spcPts val="3072"/>
                </a:lnSpc>
              </a:pPr>
              <a:endParaRPr/>
            </a:p>
          </p:txBody>
        </p:sp>
      </p:grpSp>
      <p:sp>
        <p:nvSpPr>
          <p:cNvPr id="14" name="TextBox 14"/>
          <p:cNvSpPr txBox="1"/>
          <p:nvPr/>
        </p:nvSpPr>
        <p:spPr>
          <a:xfrm>
            <a:off x="6056543" y="836516"/>
            <a:ext cx="6463494" cy="783067"/>
          </a:xfrm>
          <a:prstGeom prst="rect">
            <a:avLst/>
          </a:prstGeom>
        </p:spPr>
        <p:txBody>
          <a:bodyPr lIns="0" tIns="0" rIns="0" bIns="0" rtlCol="0" anchor="t">
            <a:spAutoFit/>
          </a:bodyPr>
          <a:lstStyle/>
          <a:p>
            <a:pPr algn="ctr">
              <a:lnSpc>
                <a:spcPts val="5738"/>
              </a:lnSpc>
            </a:pPr>
            <a:r>
              <a:rPr lang="en-US" sz="6169">
                <a:solidFill>
                  <a:srgbClr val="037174"/>
                </a:solidFill>
                <a:latin typeface="League Spartan"/>
                <a:ea typeface="League Spartan"/>
                <a:cs typeface="League Spartan"/>
                <a:sym typeface="League Spartan"/>
              </a:rPr>
              <a:t>How we do it...</a:t>
            </a:r>
          </a:p>
        </p:txBody>
      </p:sp>
      <p:grpSp>
        <p:nvGrpSpPr>
          <p:cNvPr id="15" name="Group 15"/>
          <p:cNvGrpSpPr/>
          <p:nvPr/>
        </p:nvGrpSpPr>
        <p:grpSpPr>
          <a:xfrm>
            <a:off x="7574239" y="5535975"/>
            <a:ext cx="3086100" cy="165910"/>
            <a:chOff x="0" y="0"/>
            <a:chExt cx="812800" cy="43697"/>
          </a:xfrm>
        </p:grpSpPr>
        <p:sp>
          <p:nvSpPr>
            <p:cNvPr id="16" name="Freeform 16"/>
            <p:cNvSpPr/>
            <p:nvPr/>
          </p:nvSpPr>
          <p:spPr>
            <a:xfrm>
              <a:off x="0" y="0"/>
              <a:ext cx="812800" cy="43697"/>
            </a:xfrm>
            <a:custGeom>
              <a:avLst/>
              <a:gdLst/>
              <a:ahLst/>
              <a:cxnLst/>
              <a:rect l="l" t="t" r="r" b="b"/>
              <a:pathLst>
                <a:path w="812800" h="43697">
                  <a:moveTo>
                    <a:pt x="0" y="0"/>
                  </a:moveTo>
                  <a:lnTo>
                    <a:pt x="812800" y="0"/>
                  </a:lnTo>
                  <a:lnTo>
                    <a:pt x="812800" y="43697"/>
                  </a:lnTo>
                  <a:lnTo>
                    <a:pt x="0" y="43697"/>
                  </a:lnTo>
                  <a:close/>
                </a:path>
              </a:pathLst>
            </a:custGeom>
            <a:solidFill>
              <a:srgbClr val="037173"/>
            </a:solidFill>
          </p:spPr>
          <p:txBody>
            <a:bodyPr/>
            <a:lstStyle/>
            <a:p>
              <a:endParaRPr lang="en-GB"/>
            </a:p>
          </p:txBody>
        </p:sp>
        <p:sp>
          <p:nvSpPr>
            <p:cNvPr id="17" name="TextBox 17"/>
            <p:cNvSpPr txBox="1"/>
            <p:nvPr/>
          </p:nvSpPr>
          <p:spPr>
            <a:xfrm>
              <a:off x="0" y="9525"/>
              <a:ext cx="812800" cy="34172"/>
            </a:xfrm>
            <a:prstGeom prst="rect">
              <a:avLst/>
            </a:prstGeom>
          </p:spPr>
          <p:txBody>
            <a:bodyPr lIns="50800" tIns="50800" rIns="50800" bIns="50800" rtlCol="0" anchor="ctr"/>
            <a:lstStyle/>
            <a:p>
              <a:pPr algn="ctr">
                <a:lnSpc>
                  <a:spcPts val="3072"/>
                </a:lnSpc>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60644"/>
        </a:solidFill>
        <a:effectLst/>
      </p:bgPr>
    </p:bg>
    <p:spTree>
      <p:nvGrpSpPr>
        <p:cNvPr id="1" name=""/>
        <p:cNvGrpSpPr/>
        <p:nvPr/>
      </p:nvGrpSpPr>
      <p:grpSpPr>
        <a:xfrm>
          <a:off x="0" y="0"/>
          <a:ext cx="0" cy="0"/>
          <a:chOff x="0" y="0"/>
          <a:chExt cx="0" cy="0"/>
        </a:xfrm>
      </p:grpSpPr>
      <p:sp>
        <p:nvSpPr>
          <p:cNvPr id="2" name="Freeform 2"/>
          <p:cNvSpPr/>
          <p:nvPr/>
        </p:nvSpPr>
        <p:spPr>
          <a:xfrm rot="1872595">
            <a:off x="16004017" y="6520915"/>
            <a:ext cx="901653" cy="901653"/>
          </a:xfrm>
          <a:custGeom>
            <a:avLst/>
            <a:gdLst/>
            <a:ahLst/>
            <a:cxnLst/>
            <a:rect l="l" t="t" r="r" b="b"/>
            <a:pathLst>
              <a:path w="901653" h="901653">
                <a:moveTo>
                  <a:pt x="0" y="0"/>
                </a:moveTo>
                <a:lnTo>
                  <a:pt x="901652" y="0"/>
                </a:lnTo>
                <a:lnTo>
                  <a:pt x="901652" y="901653"/>
                </a:lnTo>
                <a:lnTo>
                  <a:pt x="0" y="90165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6658943" y="8798200"/>
            <a:ext cx="989635" cy="941053"/>
          </a:xfrm>
          <a:custGeom>
            <a:avLst/>
            <a:gdLst/>
            <a:ahLst/>
            <a:cxnLst/>
            <a:rect l="l" t="t" r="r" b="b"/>
            <a:pathLst>
              <a:path w="989635" h="941053">
                <a:moveTo>
                  <a:pt x="0" y="0"/>
                </a:moveTo>
                <a:lnTo>
                  <a:pt x="989635" y="0"/>
                </a:lnTo>
                <a:lnTo>
                  <a:pt x="989635" y="941053"/>
                </a:lnTo>
                <a:lnTo>
                  <a:pt x="0" y="94105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9960751">
            <a:off x="17453355" y="164770"/>
            <a:ext cx="755582" cy="755582"/>
          </a:xfrm>
          <a:custGeom>
            <a:avLst/>
            <a:gdLst/>
            <a:ahLst/>
            <a:cxnLst/>
            <a:rect l="l" t="t" r="r" b="b"/>
            <a:pathLst>
              <a:path w="755582" h="755582">
                <a:moveTo>
                  <a:pt x="0" y="0"/>
                </a:moveTo>
                <a:lnTo>
                  <a:pt x="755582" y="0"/>
                </a:lnTo>
                <a:lnTo>
                  <a:pt x="755582" y="755582"/>
                </a:lnTo>
                <a:lnTo>
                  <a:pt x="0" y="75558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9960751">
            <a:off x="16313492" y="1131572"/>
            <a:ext cx="1626542" cy="1546694"/>
          </a:xfrm>
          <a:custGeom>
            <a:avLst/>
            <a:gdLst/>
            <a:ahLst/>
            <a:cxnLst/>
            <a:rect l="l" t="t" r="r" b="b"/>
            <a:pathLst>
              <a:path w="1626542" h="1546694">
                <a:moveTo>
                  <a:pt x="0" y="0"/>
                </a:moveTo>
                <a:lnTo>
                  <a:pt x="1626542" y="0"/>
                </a:lnTo>
                <a:lnTo>
                  <a:pt x="1626542" y="1546694"/>
                </a:lnTo>
                <a:lnTo>
                  <a:pt x="0" y="154669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8316711" y="3601368"/>
            <a:ext cx="465436" cy="465436"/>
          </a:xfrm>
          <a:custGeom>
            <a:avLst/>
            <a:gdLst/>
            <a:ahLst/>
            <a:cxnLst/>
            <a:rect l="l" t="t" r="r" b="b"/>
            <a:pathLst>
              <a:path w="465436" h="465436">
                <a:moveTo>
                  <a:pt x="0" y="0"/>
                </a:moveTo>
                <a:lnTo>
                  <a:pt x="465436" y="0"/>
                </a:lnTo>
                <a:lnTo>
                  <a:pt x="465436" y="465435"/>
                </a:lnTo>
                <a:lnTo>
                  <a:pt x="0" y="46543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9" name="Group 9"/>
          <p:cNvGrpSpPr/>
          <p:nvPr/>
        </p:nvGrpSpPr>
        <p:grpSpPr>
          <a:xfrm>
            <a:off x="6010872" y="657009"/>
            <a:ext cx="6533456" cy="6143088"/>
            <a:chOff x="0" y="0"/>
            <a:chExt cx="5630888" cy="5630888"/>
          </a:xfrm>
        </p:grpSpPr>
        <p:grpSp>
          <p:nvGrpSpPr>
            <p:cNvPr id="10" name="Group 10"/>
            <p:cNvGrpSpPr/>
            <p:nvPr/>
          </p:nvGrpSpPr>
          <p:grpSpPr>
            <a:xfrm>
              <a:off x="0" y="0"/>
              <a:ext cx="5630888" cy="563088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33350" cap="sq">
                <a:solidFill>
                  <a:srgbClr val="037174"/>
                </a:solidFill>
                <a:prstDash val="solid"/>
                <a:miter/>
              </a:ln>
            </p:spPr>
            <p:txBody>
              <a:bodyPr/>
              <a:lstStyle/>
              <a:p>
                <a:endParaRPr lang="en-GB"/>
              </a:p>
            </p:txBody>
          </p:sp>
          <p:sp>
            <p:nvSpPr>
              <p:cNvPr id="12" name="TextBox 12"/>
              <p:cNvSpPr txBox="1"/>
              <p:nvPr/>
            </p:nvSpPr>
            <p:spPr>
              <a:xfrm>
                <a:off x="76200" y="66675"/>
                <a:ext cx="660400" cy="669925"/>
              </a:xfrm>
              <a:prstGeom prst="rect">
                <a:avLst/>
              </a:prstGeom>
            </p:spPr>
            <p:txBody>
              <a:bodyPr lIns="60437" tIns="60437" rIns="60437" bIns="60437" rtlCol="0" anchor="ctr"/>
              <a:lstStyle/>
              <a:p>
                <a:pPr algn="ctr">
                  <a:lnSpc>
                    <a:spcPts val="1185"/>
                  </a:lnSpc>
                </a:pPr>
                <a:endParaRPr/>
              </a:p>
            </p:txBody>
          </p:sp>
        </p:grpSp>
        <p:sp>
          <p:nvSpPr>
            <p:cNvPr id="13" name="Freeform 13"/>
            <p:cNvSpPr/>
            <p:nvPr/>
          </p:nvSpPr>
          <p:spPr>
            <a:xfrm>
              <a:off x="267978" y="1735224"/>
              <a:ext cx="5060439" cy="2160440"/>
            </a:xfrm>
            <a:custGeom>
              <a:avLst/>
              <a:gdLst/>
              <a:ahLst/>
              <a:cxnLst/>
              <a:rect l="l" t="t" r="r" b="b"/>
              <a:pathLst>
                <a:path w="5060439" h="2160440">
                  <a:moveTo>
                    <a:pt x="0" y="0"/>
                  </a:moveTo>
                  <a:lnTo>
                    <a:pt x="5060439" y="0"/>
                  </a:lnTo>
                  <a:lnTo>
                    <a:pt x="5060439" y="2160440"/>
                  </a:lnTo>
                  <a:lnTo>
                    <a:pt x="0" y="2160440"/>
                  </a:lnTo>
                  <a:lnTo>
                    <a:pt x="0" y="0"/>
                  </a:lnTo>
                  <a:close/>
                </a:path>
              </a:pathLst>
            </a:custGeom>
            <a:blipFill>
              <a:blip r:embed="rId7"/>
              <a:stretch>
                <a:fillRect/>
              </a:stretch>
            </a:blipFill>
          </p:spPr>
          <p:txBody>
            <a:bodyPr/>
            <a:lstStyle/>
            <a:p>
              <a:endParaRPr lang="en-GB"/>
            </a:p>
          </p:txBody>
        </p:sp>
      </p:grpSp>
      <p:sp>
        <p:nvSpPr>
          <p:cNvPr id="22" name="TextBox 22"/>
          <p:cNvSpPr txBox="1"/>
          <p:nvPr/>
        </p:nvSpPr>
        <p:spPr>
          <a:xfrm>
            <a:off x="1481169" y="6520975"/>
            <a:ext cx="15592862" cy="3192541"/>
          </a:xfrm>
          <a:prstGeom prst="rect">
            <a:avLst/>
          </a:prstGeom>
        </p:spPr>
        <p:txBody>
          <a:bodyPr wrap="square" lIns="0" tIns="0" rIns="0" bIns="0" rtlCol="0" anchor="t">
            <a:spAutoFit/>
          </a:bodyPr>
          <a:lstStyle/>
          <a:p>
            <a:pPr algn="ctr">
              <a:lnSpc>
                <a:spcPts val="4906"/>
              </a:lnSpc>
            </a:pPr>
            <a:endParaRPr sz="5400" dirty="0"/>
          </a:p>
          <a:p>
            <a:pPr algn="ctr">
              <a:lnSpc>
                <a:spcPts val="4906"/>
              </a:lnSpc>
            </a:pPr>
            <a:r>
              <a:rPr lang="en-US" sz="5400" dirty="0">
                <a:solidFill>
                  <a:srgbClr val="FFFFFF"/>
                </a:solidFill>
                <a:latin typeface="League Spartan"/>
                <a:ea typeface="League Spartan"/>
                <a:cs typeface="League Spartan"/>
                <a:sym typeface="League Spartan"/>
              </a:rPr>
              <a:t>Contact nicssa</a:t>
            </a:r>
          </a:p>
          <a:p>
            <a:pPr algn="ctr">
              <a:lnSpc>
                <a:spcPts val="4906"/>
              </a:lnSpc>
            </a:pPr>
            <a:r>
              <a:rPr lang="en-US" sz="5400" dirty="0">
                <a:solidFill>
                  <a:srgbClr val="FFFFFF"/>
                </a:solidFill>
                <a:latin typeface="League Spartan"/>
                <a:ea typeface="League Spartan"/>
                <a:cs typeface="League Spartan"/>
                <a:sym typeface="League Spartan"/>
              </a:rPr>
              <a:t>T: 028 9052 0404  |  E: </a:t>
            </a:r>
            <a:r>
              <a:rPr lang="en-US" sz="5400" dirty="0">
                <a:solidFill>
                  <a:schemeClr val="bg1"/>
                </a:solidFill>
                <a:latin typeface="League Spartan"/>
                <a:ea typeface="League Spartan"/>
                <a:cs typeface="League Spartan"/>
                <a:sym typeface="League Spartan"/>
                <a:hlinkClick r:id="rId8">
                  <a:extLst>
                    <a:ext uri="{A12FA001-AC4F-418D-AE19-62706E023703}">
                      <ahyp:hlinkClr xmlns:ahyp="http://schemas.microsoft.com/office/drawing/2018/hyperlinkcolor" val="tx"/>
                    </a:ext>
                  </a:extLst>
                </a:hlinkClick>
              </a:rPr>
              <a:t>info@nicssa.co.uk</a:t>
            </a:r>
            <a:r>
              <a:rPr lang="en-US" sz="5400" dirty="0">
                <a:solidFill>
                  <a:schemeClr val="bg1"/>
                </a:solidFill>
                <a:latin typeface="League Spartan"/>
                <a:ea typeface="League Spartan"/>
                <a:cs typeface="League Spartan"/>
                <a:sym typeface="League Spartan"/>
              </a:rPr>
              <a:t> </a:t>
            </a:r>
            <a:r>
              <a:rPr lang="en-US" sz="5400" dirty="0">
                <a:solidFill>
                  <a:srgbClr val="FFFFFF"/>
                </a:solidFill>
                <a:latin typeface="League Spartan"/>
                <a:ea typeface="League Spartan"/>
                <a:cs typeface="League Spartan"/>
                <a:sym typeface="League Spartan"/>
              </a:rPr>
              <a:t>W: nicssa.co.uk</a:t>
            </a:r>
          </a:p>
          <a:p>
            <a:pPr algn="ctr">
              <a:lnSpc>
                <a:spcPts val="4906"/>
              </a:lnSpc>
            </a:pPr>
            <a:endParaRPr lang="en-US" sz="5400" dirty="0">
              <a:solidFill>
                <a:srgbClr val="FFFFFF"/>
              </a:solidFill>
              <a:latin typeface="League Spartan"/>
              <a:ea typeface="League Spartan"/>
              <a:cs typeface="League Spartan"/>
              <a:sym typeface="League Spartan"/>
            </a:endParaRPr>
          </a:p>
        </p:txBody>
      </p:sp>
      <p:sp>
        <p:nvSpPr>
          <p:cNvPr id="24" name="Freeform 24"/>
          <p:cNvSpPr/>
          <p:nvPr/>
        </p:nvSpPr>
        <p:spPr>
          <a:xfrm>
            <a:off x="271723" y="8073159"/>
            <a:ext cx="1666094" cy="1666094"/>
          </a:xfrm>
          <a:custGeom>
            <a:avLst/>
            <a:gdLst/>
            <a:ahLst/>
            <a:cxnLst/>
            <a:rect l="l" t="t" r="r" b="b"/>
            <a:pathLst>
              <a:path w="1666094" h="1666094">
                <a:moveTo>
                  <a:pt x="0" y="0"/>
                </a:moveTo>
                <a:lnTo>
                  <a:pt x="1666094" y="0"/>
                </a:lnTo>
                <a:lnTo>
                  <a:pt x="1666094" y="1666094"/>
                </a:lnTo>
                <a:lnTo>
                  <a:pt x="0" y="166609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25" name="Group 25"/>
          <p:cNvGrpSpPr/>
          <p:nvPr/>
        </p:nvGrpSpPr>
        <p:grpSpPr>
          <a:xfrm>
            <a:off x="-1144631" y="-1989677"/>
            <a:ext cx="3937901" cy="6399634"/>
            <a:chOff x="0" y="0"/>
            <a:chExt cx="5250535" cy="8532846"/>
          </a:xfrm>
        </p:grpSpPr>
        <p:sp>
          <p:nvSpPr>
            <p:cNvPr id="26" name="Freeform 26"/>
            <p:cNvSpPr/>
            <p:nvPr/>
          </p:nvSpPr>
          <p:spPr>
            <a:xfrm>
              <a:off x="262370" y="6093802"/>
              <a:ext cx="2439043" cy="2439043"/>
            </a:xfrm>
            <a:custGeom>
              <a:avLst/>
              <a:gdLst/>
              <a:ahLst/>
              <a:cxnLst/>
              <a:rect l="l" t="t" r="r" b="b"/>
              <a:pathLst>
                <a:path w="2439043" h="2439043">
                  <a:moveTo>
                    <a:pt x="0" y="0"/>
                  </a:moveTo>
                  <a:lnTo>
                    <a:pt x="2439043" y="0"/>
                  </a:lnTo>
                  <a:lnTo>
                    <a:pt x="2439043" y="2439044"/>
                  </a:lnTo>
                  <a:lnTo>
                    <a:pt x="0" y="243904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7" name="Freeform 27"/>
            <p:cNvSpPr/>
            <p:nvPr/>
          </p:nvSpPr>
          <p:spPr>
            <a:xfrm>
              <a:off x="0" y="0"/>
              <a:ext cx="5250535" cy="4992781"/>
            </a:xfrm>
            <a:custGeom>
              <a:avLst/>
              <a:gdLst/>
              <a:ahLst/>
              <a:cxnLst/>
              <a:rect l="l" t="t" r="r" b="b"/>
              <a:pathLst>
                <a:path w="5250535" h="4992781">
                  <a:moveTo>
                    <a:pt x="0" y="0"/>
                  </a:moveTo>
                  <a:lnTo>
                    <a:pt x="5250535" y="0"/>
                  </a:lnTo>
                  <a:lnTo>
                    <a:pt x="5250535" y="4992781"/>
                  </a:lnTo>
                  <a:lnTo>
                    <a:pt x="0" y="499278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grpSp>
      <p:sp>
        <p:nvSpPr>
          <p:cNvPr id="28" name="Freeform 28"/>
          <p:cNvSpPr/>
          <p:nvPr/>
        </p:nvSpPr>
        <p:spPr>
          <a:xfrm>
            <a:off x="16631946" y="3786526"/>
            <a:ext cx="4404470" cy="4188250"/>
          </a:xfrm>
          <a:custGeom>
            <a:avLst/>
            <a:gdLst/>
            <a:ahLst/>
            <a:cxnLst/>
            <a:rect l="l" t="t" r="r" b="b"/>
            <a:pathLst>
              <a:path w="4404470" h="4188250">
                <a:moveTo>
                  <a:pt x="0" y="0"/>
                </a:moveTo>
                <a:lnTo>
                  <a:pt x="4404469" y="0"/>
                </a:lnTo>
                <a:lnTo>
                  <a:pt x="4404469" y="4188250"/>
                </a:lnTo>
                <a:lnTo>
                  <a:pt x="0" y="418825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86336" y="5085891"/>
            <a:ext cx="7801664" cy="5201109"/>
          </a:xfrm>
          <a:custGeom>
            <a:avLst/>
            <a:gdLst/>
            <a:ahLst/>
            <a:cxnLst/>
            <a:rect l="l" t="t" r="r" b="b"/>
            <a:pathLst>
              <a:path w="7801664" h="5201109">
                <a:moveTo>
                  <a:pt x="0" y="0"/>
                </a:moveTo>
                <a:lnTo>
                  <a:pt x="7801664" y="0"/>
                </a:lnTo>
                <a:lnTo>
                  <a:pt x="7801664" y="5201109"/>
                </a:lnTo>
                <a:lnTo>
                  <a:pt x="0" y="5201109"/>
                </a:lnTo>
                <a:lnTo>
                  <a:pt x="0" y="0"/>
                </a:lnTo>
                <a:close/>
              </a:path>
            </a:pathLst>
          </a:custGeom>
          <a:blipFill>
            <a:blip r:embed="rId3"/>
            <a:stretch>
              <a:fillRect/>
            </a:stretch>
          </a:blipFill>
        </p:spPr>
        <p:txBody>
          <a:bodyPr/>
          <a:lstStyle/>
          <a:p>
            <a:endParaRPr lang="en-GB"/>
          </a:p>
        </p:txBody>
      </p:sp>
      <p:sp>
        <p:nvSpPr>
          <p:cNvPr id="3" name="Freeform 3"/>
          <p:cNvSpPr/>
          <p:nvPr/>
        </p:nvSpPr>
        <p:spPr>
          <a:xfrm>
            <a:off x="10486336" y="-115218"/>
            <a:ext cx="7801664" cy="5201109"/>
          </a:xfrm>
          <a:custGeom>
            <a:avLst/>
            <a:gdLst/>
            <a:ahLst/>
            <a:cxnLst/>
            <a:rect l="l" t="t" r="r" b="b"/>
            <a:pathLst>
              <a:path w="7801664" h="5201109">
                <a:moveTo>
                  <a:pt x="0" y="0"/>
                </a:moveTo>
                <a:lnTo>
                  <a:pt x="7801664" y="0"/>
                </a:lnTo>
                <a:lnTo>
                  <a:pt x="7801664" y="5201109"/>
                </a:lnTo>
                <a:lnTo>
                  <a:pt x="0" y="5201109"/>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1028700" y="971498"/>
            <a:ext cx="6991966" cy="1129924"/>
          </a:xfrm>
          <a:prstGeom prst="rect">
            <a:avLst/>
          </a:prstGeom>
        </p:spPr>
        <p:txBody>
          <a:bodyPr lIns="0" tIns="0" rIns="0" bIns="0" rtlCol="0" anchor="t">
            <a:spAutoFit/>
          </a:bodyPr>
          <a:lstStyle/>
          <a:p>
            <a:pPr algn="l">
              <a:lnSpc>
                <a:spcPts val="8230"/>
              </a:lnSpc>
            </a:pPr>
            <a:r>
              <a:rPr lang="en-US" sz="9460" b="1">
                <a:solidFill>
                  <a:srgbClr val="16B9ED"/>
                </a:solidFill>
                <a:latin typeface="League Spartan"/>
                <a:ea typeface="League Spartan"/>
                <a:cs typeface="League Spartan"/>
                <a:sym typeface="League Spartan"/>
              </a:rPr>
              <a:t>Events </a:t>
            </a:r>
          </a:p>
        </p:txBody>
      </p:sp>
      <p:sp>
        <p:nvSpPr>
          <p:cNvPr id="5" name="TextBox 5"/>
          <p:cNvSpPr txBox="1"/>
          <p:nvPr/>
        </p:nvSpPr>
        <p:spPr>
          <a:xfrm>
            <a:off x="1028700" y="2101422"/>
            <a:ext cx="9457636" cy="603851"/>
          </a:xfrm>
          <a:prstGeom prst="rect">
            <a:avLst/>
          </a:prstGeom>
        </p:spPr>
        <p:txBody>
          <a:bodyPr wrap="square" lIns="0" tIns="0" rIns="0" bIns="0" rtlCol="0" anchor="t">
            <a:spAutoFit/>
          </a:bodyPr>
          <a:lstStyle/>
          <a:p>
            <a:pPr algn="l">
              <a:lnSpc>
                <a:spcPts val="4773"/>
              </a:lnSpc>
            </a:pPr>
            <a:r>
              <a:rPr lang="en-US" sz="3977" spc="397" dirty="0">
                <a:solidFill>
                  <a:srgbClr val="0C7375"/>
                </a:solidFill>
                <a:latin typeface="Montserrat Light"/>
                <a:ea typeface="Montserrat Light"/>
                <a:cs typeface="Montserrat Light"/>
                <a:sym typeface="Montserrat Light"/>
              </a:rPr>
              <a:t>SOMETHING FOR EVERYONE </a:t>
            </a:r>
          </a:p>
        </p:txBody>
      </p:sp>
      <p:sp>
        <p:nvSpPr>
          <p:cNvPr id="6" name="TextBox 6"/>
          <p:cNvSpPr txBox="1"/>
          <p:nvPr/>
        </p:nvSpPr>
        <p:spPr>
          <a:xfrm>
            <a:off x="1028700" y="2775189"/>
            <a:ext cx="8452848" cy="934720"/>
          </a:xfrm>
          <a:prstGeom prst="rect">
            <a:avLst/>
          </a:prstGeom>
        </p:spPr>
        <p:txBody>
          <a:bodyPr lIns="0" tIns="0" rIns="0" bIns="0" rtlCol="0" anchor="t">
            <a:spAutoFit/>
          </a:bodyPr>
          <a:lstStyle/>
          <a:p>
            <a:pPr algn="l">
              <a:lnSpc>
                <a:spcPts val="3770"/>
              </a:lnSpc>
            </a:pPr>
            <a:r>
              <a:rPr lang="en-US" sz="2900" spc="290">
                <a:solidFill>
                  <a:srgbClr val="000000"/>
                </a:solidFill>
                <a:latin typeface="League Spartan"/>
                <a:ea typeface="League Spartan"/>
                <a:cs typeface="League Spartan"/>
                <a:sym typeface="League Spartan"/>
              </a:rPr>
              <a:t>Family days out, Foodie, Creative, Sports &amp; more</a:t>
            </a:r>
          </a:p>
        </p:txBody>
      </p:sp>
      <p:sp>
        <p:nvSpPr>
          <p:cNvPr id="7" name="TextBox 7"/>
          <p:cNvSpPr txBox="1"/>
          <p:nvPr/>
        </p:nvSpPr>
        <p:spPr>
          <a:xfrm>
            <a:off x="1028700" y="4374595"/>
            <a:ext cx="8452848" cy="600075"/>
          </a:xfrm>
          <a:prstGeom prst="rect">
            <a:avLst/>
          </a:prstGeom>
        </p:spPr>
        <p:txBody>
          <a:bodyPr lIns="0" tIns="0" rIns="0" bIns="0" rtlCol="0" anchor="t">
            <a:spAutoFit/>
          </a:bodyPr>
          <a:lstStyle/>
          <a:p>
            <a:pPr algn="l">
              <a:lnSpc>
                <a:spcPts val="4773"/>
              </a:lnSpc>
            </a:pPr>
            <a:r>
              <a:rPr lang="en-US" sz="3977" spc="397">
                <a:solidFill>
                  <a:srgbClr val="0C7375"/>
                </a:solidFill>
                <a:latin typeface="Montserrat Light"/>
                <a:ea typeface="Montserrat Light"/>
                <a:cs typeface="Montserrat Light"/>
                <a:sym typeface="Montserrat Light"/>
              </a:rPr>
              <a:t>LOCATIONS ACROSS NI</a:t>
            </a:r>
          </a:p>
        </p:txBody>
      </p:sp>
      <p:sp>
        <p:nvSpPr>
          <p:cNvPr id="8" name="TextBox 8"/>
          <p:cNvSpPr txBox="1"/>
          <p:nvPr/>
        </p:nvSpPr>
        <p:spPr>
          <a:xfrm>
            <a:off x="1028700" y="4955620"/>
            <a:ext cx="8989157" cy="1410970"/>
          </a:xfrm>
          <a:prstGeom prst="rect">
            <a:avLst/>
          </a:prstGeom>
        </p:spPr>
        <p:txBody>
          <a:bodyPr lIns="0" tIns="0" rIns="0" bIns="0" rtlCol="0" anchor="t">
            <a:spAutoFit/>
          </a:bodyPr>
          <a:lstStyle/>
          <a:p>
            <a:pPr algn="l">
              <a:lnSpc>
                <a:spcPts val="3770"/>
              </a:lnSpc>
            </a:pPr>
            <a:r>
              <a:rPr lang="en-US" sz="2900" spc="290">
                <a:solidFill>
                  <a:srgbClr val="000000"/>
                </a:solidFill>
                <a:latin typeface="League Spartan"/>
                <a:ea typeface="League Spartan"/>
                <a:cs typeface="League Spartan"/>
                <a:sym typeface="League Spartan"/>
              </a:rPr>
              <a:t>Jungle NI, Castlerock, Omagh, Enniskillen, Montalto, Belfast, Derry/L’Derry</a:t>
            </a:r>
          </a:p>
        </p:txBody>
      </p:sp>
      <p:sp>
        <p:nvSpPr>
          <p:cNvPr id="9" name="TextBox 9"/>
          <p:cNvSpPr txBox="1"/>
          <p:nvPr/>
        </p:nvSpPr>
        <p:spPr>
          <a:xfrm>
            <a:off x="1028700" y="6895546"/>
            <a:ext cx="8452848" cy="600075"/>
          </a:xfrm>
          <a:prstGeom prst="rect">
            <a:avLst/>
          </a:prstGeom>
        </p:spPr>
        <p:txBody>
          <a:bodyPr lIns="0" tIns="0" rIns="0" bIns="0" rtlCol="0" anchor="t">
            <a:spAutoFit/>
          </a:bodyPr>
          <a:lstStyle/>
          <a:p>
            <a:pPr algn="l">
              <a:lnSpc>
                <a:spcPts val="4773"/>
              </a:lnSpc>
            </a:pPr>
            <a:r>
              <a:rPr lang="en-US" sz="3977" spc="397">
                <a:solidFill>
                  <a:srgbClr val="0C7375"/>
                </a:solidFill>
                <a:latin typeface="Montserrat Light"/>
                <a:ea typeface="Montserrat Light"/>
                <a:cs typeface="Montserrat Light"/>
                <a:sym typeface="Montserrat Light"/>
              </a:rPr>
              <a:t>MASSIVE SAVINGS ON RRP</a:t>
            </a:r>
          </a:p>
        </p:txBody>
      </p:sp>
      <p:sp>
        <p:nvSpPr>
          <p:cNvPr id="10" name="TextBox 10"/>
          <p:cNvSpPr txBox="1"/>
          <p:nvPr/>
        </p:nvSpPr>
        <p:spPr>
          <a:xfrm>
            <a:off x="1028700" y="7562296"/>
            <a:ext cx="8452848" cy="934720"/>
          </a:xfrm>
          <a:prstGeom prst="rect">
            <a:avLst/>
          </a:prstGeom>
        </p:spPr>
        <p:txBody>
          <a:bodyPr lIns="0" tIns="0" rIns="0" bIns="0" rtlCol="0" anchor="t">
            <a:spAutoFit/>
          </a:bodyPr>
          <a:lstStyle/>
          <a:p>
            <a:pPr algn="l">
              <a:lnSpc>
                <a:spcPts val="3770"/>
              </a:lnSpc>
            </a:pPr>
            <a:r>
              <a:rPr lang="en-US" sz="2900" spc="290">
                <a:solidFill>
                  <a:srgbClr val="000000"/>
                </a:solidFill>
                <a:latin typeface="League Spartan"/>
                <a:ea typeface="League Spartan"/>
                <a:cs typeface="League Spartan"/>
                <a:sym typeface="League Spartan"/>
              </a:rPr>
              <a:t>Experience things for less with nicssa with up to 50% rrp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sp>
        <p:nvSpPr>
          <p:cNvPr id="2" name="Freeform 2"/>
          <p:cNvSpPr/>
          <p:nvPr/>
        </p:nvSpPr>
        <p:spPr>
          <a:xfrm>
            <a:off x="1028700" y="3086100"/>
            <a:ext cx="5312109" cy="4453130"/>
          </a:xfrm>
          <a:custGeom>
            <a:avLst/>
            <a:gdLst/>
            <a:ahLst/>
            <a:cxnLst/>
            <a:rect l="l" t="t" r="r" b="b"/>
            <a:pathLst>
              <a:path w="5312109" h="4453130">
                <a:moveTo>
                  <a:pt x="0" y="0"/>
                </a:moveTo>
                <a:lnTo>
                  <a:pt x="5312109" y="0"/>
                </a:lnTo>
                <a:lnTo>
                  <a:pt x="5312109" y="4453130"/>
                </a:lnTo>
                <a:lnTo>
                  <a:pt x="0" y="4453130"/>
                </a:lnTo>
                <a:lnTo>
                  <a:pt x="0" y="0"/>
                </a:lnTo>
                <a:close/>
              </a:path>
            </a:pathLst>
          </a:custGeom>
          <a:blipFill>
            <a:blip r:embed="rId3"/>
            <a:stretch>
              <a:fillRect/>
            </a:stretch>
          </a:blipFill>
        </p:spPr>
        <p:txBody>
          <a:bodyPr/>
          <a:lstStyle/>
          <a:p>
            <a:endParaRPr lang="en-GB"/>
          </a:p>
        </p:txBody>
      </p:sp>
      <p:sp>
        <p:nvSpPr>
          <p:cNvPr id="8" name="Freeform 4">
            <a:extLst>
              <a:ext uri="{FF2B5EF4-FFF2-40B4-BE49-F238E27FC236}">
                <a16:creationId xmlns:a16="http://schemas.microsoft.com/office/drawing/2014/main" id="{28879336-C321-B286-0D07-57B2E24F30BC}"/>
              </a:ext>
            </a:extLst>
          </p:cNvPr>
          <p:cNvSpPr/>
          <p:nvPr/>
        </p:nvSpPr>
        <p:spPr>
          <a:xfrm>
            <a:off x="11734800" y="3086100"/>
            <a:ext cx="5261591" cy="4410780"/>
          </a:xfrm>
          <a:custGeom>
            <a:avLst/>
            <a:gdLst/>
            <a:ahLst/>
            <a:cxnLst/>
            <a:rect l="l" t="t" r="r" b="b"/>
            <a:pathLst>
              <a:path w="5261591" h="4410780">
                <a:moveTo>
                  <a:pt x="0" y="0"/>
                </a:moveTo>
                <a:lnTo>
                  <a:pt x="5261591" y="0"/>
                </a:lnTo>
                <a:lnTo>
                  <a:pt x="5261591" y="4410780"/>
                </a:lnTo>
                <a:lnTo>
                  <a:pt x="0" y="4410780"/>
                </a:lnTo>
                <a:lnTo>
                  <a:pt x="0" y="0"/>
                </a:lnTo>
                <a:close/>
              </a:path>
            </a:pathLst>
          </a:custGeom>
          <a:blipFill>
            <a:blip r:embed="rId4"/>
            <a:stretch>
              <a:fillRect/>
            </a:stretch>
          </a:blipFill>
        </p:spPr>
        <p:txBody>
          <a:bodyPr/>
          <a:lstStyle/>
          <a:p>
            <a:endParaRPr lang="en-GB"/>
          </a:p>
        </p:txBody>
      </p:sp>
      <p:sp>
        <p:nvSpPr>
          <p:cNvPr id="6" name="Freeform 4">
            <a:extLst>
              <a:ext uri="{FF2B5EF4-FFF2-40B4-BE49-F238E27FC236}">
                <a16:creationId xmlns:a16="http://schemas.microsoft.com/office/drawing/2014/main" id="{7EDD891B-8B39-8114-8BDC-C86BB0F0B61B}"/>
              </a:ext>
            </a:extLst>
          </p:cNvPr>
          <p:cNvSpPr/>
          <p:nvPr/>
        </p:nvSpPr>
        <p:spPr>
          <a:xfrm>
            <a:off x="6477000" y="3086101"/>
            <a:ext cx="5029200" cy="4453130"/>
          </a:xfrm>
          <a:custGeom>
            <a:avLst/>
            <a:gdLst/>
            <a:ahLst/>
            <a:cxnLst/>
            <a:rect l="l" t="t" r="r" b="b"/>
            <a:pathLst>
              <a:path w="5527147" h="4633395">
                <a:moveTo>
                  <a:pt x="0" y="0"/>
                </a:moveTo>
                <a:lnTo>
                  <a:pt x="5527147" y="0"/>
                </a:lnTo>
                <a:lnTo>
                  <a:pt x="5527147" y="4633395"/>
                </a:lnTo>
                <a:lnTo>
                  <a:pt x="0" y="4633395"/>
                </a:lnTo>
                <a:lnTo>
                  <a:pt x="0" y="0"/>
                </a:lnTo>
                <a:close/>
              </a:path>
            </a:pathLst>
          </a:custGeom>
          <a:blipFill>
            <a:blip r:embed="rId5"/>
            <a:stretch>
              <a:fillRect/>
            </a:stretch>
          </a:blipFill>
        </p:spPr>
        <p:txBody>
          <a:bodyPr/>
          <a:lstStyle/>
          <a:p>
            <a:endParaRPr lang="en-GB"/>
          </a:p>
        </p:txBody>
      </p:sp>
      <p:sp>
        <p:nvSpPr>
          <p:cNvPr id="7" name="TextBox 5">
            <a:extLst>
              <a:ext uri="{FF2B5EF4-FFF2-40B4-BE49-F238E27FC236}">
                <a16:creationId xmlns:a16="http://schemas.microsoft.com/office/drawing/2014/main" id="{2BA34EC4-6987-1076-CDD3-5E2C20EE4831}"/>
              </a:ext>
            </a:extLst>
          </p:cNvPr>
          <p:cNvSpPr txBox="1"/>
          <p:nvPr/>
        </p:nvSpPr>
        <p:spPr>
          <a:xfrm>
            <a:off x="2456655" y="1454699"/>
            <a:ext cx="13374690" cy="1152623"/>
          </a:xfrm>
          <a:prstGeom prst="rect">
            <a:avLst/>
          </a:prstGeom>
        </p:spPr>
        <p:txBody>
          <a:bodyPr lIns="0" tIns="0" rIns="0" bIns="0" rtlCol="0" anchor="t">
            <a:spAutoFit/>
          </a:bodyPr>
          <a:lstStyle/>
          <a:p>
            <a:pPr algn="ctr">
              <a:lnSpc>
                <a:spcPts val="8230"/>
              </a:lnSpc>
            </a:pPr>
            <a:r>
              <a:rPr lang="en-US" sz="9460" dirty="0">
                <a:solidFill>
                  <a:schemeClr val="bg1"/>
                </a:solidFill>
                <a:latin typeface="League Spartan"/>
                <a:ea typeface="League Spartan"/>
                <a:cs typeface="League Spartan"/>
                <a:sym typeface="League Spartan"/>
              </a:rPr>
              <a:t>Wellbeing Events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p:cNvGrpSpPr/>
        <p:nvPr/>
      </p:nvGrpSpPr>
      <p:grpSpPr>
        <a:xfrm>
          <a:off x="0" y="0"/>
          <a:ext cx="0" cy="0"/>
          <a:chOff x="0" y="0"/>
          <a:chExt cx="0" cy="0"/>
        </a:xfrm>
      </p:grpSpPr>
      <p:sp>
        <p:nvSpPr>
          <p:cNvPr id="6" name="Freeform 6"/>
          <p:cNvSpPr/>
          <p:nvPr/>
        </p:nvSpPr>
        <p:spPr>
          <a:xfrm>
            <a:off x="8229600" y="2006600"/>
            <a:ext cx="5309158" cy="4450656"/>
          </a:xfrm>
          <a:custGeom>
            <a:avLst/>
            <a:gdLst/>
            <a:ahLst/>
            <a:cxnLst/>
            <a:rect l="l" t="t" r="r" b="b"/>
            <a:pathLst>
              <a:path w="5309158" h="4450656">
                <a:moveTo>
                  <a:pt x="0" y="0"/>
                </a:moveTo>
                <a:lnTo>
                  <a:pt x="5309158" y="0"/>
                </a:lnTo>
                <a:lnTo>
                  <a:pt x="5309158" y="4450656"/>
                </a:lnTo>
                <a:lnTo>
                  <a:pt x="0" y="4450656"/>
                </a:lnTo>
                <a:lnTo>
                  <a:pt x="0" y="0"/>
                </a:lnTo>
                <a:close/>
              </a:path>
            </a:pathLst>
          </a:custGeom>
          <a:blipFill>
            <a:blip r:embed="rId3"/>
            <a:stretch>
              <a:fillRect/>
            </a:stretch>
          </a:blipFill>
        </p:spPr>
        <p:txBody>
          <a:bodyPr/>
          <a:lstStyle/>
          <a:p>
            <a:endParaRPr lang="en-GB"/>
          </a:p>
        </p:txBody>
      </p:sp>
      <p:pic>
        <p:nvPicPr>
          <p:cNvPr id="2" name="Picture 1" descr="A poster for a christmas event&#10;&#10;AI-generated content may be incorrect.">
            <a:extLst>
              <a:ext uri="{FF2B5EF4-FFF2-40B4-BE49-F238E27FC236}">
                <a16:creationId xmlns:a16="http://schemas.microsoft.com/office/drawing/2014/main" id="{F1A8F8BC-381D-C04D-2061-8F352D0BF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25" y="2019300"/>
            <a:ext cx="5420481" cy="4467849"/>
          </a:xfrm>
          <a:prstGeom prst="rect">
            <a:avLst/>
          </a:prstGeom>
        </p:spPr>
      </p:pic>
      <p:sp>
        <p:nvSpPr>
          <p:cNvPr id="3" name="Freeform 2">
            <a:extLst>
              <a:ext uri="{FF2B5EF4-FFF2-40B4-BE49-F238E27FC236}">
                <a16:creationId xmlns:a16="http://schemas.microsoft.com/office/drawing/2014/main" id="{0FD0A7DA-B1DA-EC89-DD6C-6AA21053F3BD}"/>
              </a:ext>
            </a:extLst>
          </p:cNvPr>
          <p:cNvSpPr/>
          <p:nvPr/>
        </p:nvSpPr>
        <p:spPr>
          <a:xfrm>
            <a:off x="11990474" y="5372100"/>
            <a:ext cx="5115681" cy="4467849"/>
          </a:xfrm>
          <a:custGeom>
            <a:avLst/>
            <a:gdLst/>
            <a:ahLst/>
            <a:cxnLst/>
            <a:rect l="l" t="t" r="r" b="b"/>
            <a:pathLst>
              <a:path w="5527147" h="4633395">
                <a:moveTo>
                  <a:pt x="0" y="0"/>
                </a:moveTo>
                <a:lnTo>
                  <a:pt x="5527147" y="0"/>
                </a:lnTo>
                <a:lnTo>
                  <a:pt x="5527147" y="4633395"/>
                </a:lnTo>
                <a:lnTo>
                  <a:pt x="0" y="4633395"/>
                </a:lnTo>
                <a:lnTo>
                  <a:pt x="0" y="0"/>
                </a:lnTo>
                <a:close/>
              </a:path>
            </a:pathLst>
          </a:custGeom>
          <a:blipFill>
            <a:blip r:embed="rId5"/>
            <a:stretch>
              <a:fillRect/>
            </a:stretch>
          </a:blipFill>
        </p:spPr>
        <p:txBody>
          <a:bodyPr/>
          <a:lstStyle/>
          <a:p>
            <a:endParaRPr lang="en-GB"/>
          </a:p>
        </p:txBody>
      </p:sp>
      <p:sp>
        <p:nvSpPr>
          <p:cNvPr id="4" name="TextBox 5">
            <a:extLst>
              <a:ext uri="{FF2B5EF4-FFF2-40B4-BE49-F238E27FC236}">
                <a16:creationId xmlns:a16="http://schemas.microsoft.com/office/drawing/2014/main" id="{D724C8A0-60C3-8076-042B-039773366EF8}"/>
              </a:ext>
            </a:extLst>
          </p:cNvPr>
          <p:cNvSpPr txBox="1"/>
          <p:nvPr/>
        </p:nvSpPr>
        <p:spPr>
          <a:xfrm>
            <a:off x="1600200" y="876300"/>
            <a:ext cx="15087600" cy="1231106"/>
          </a:xfrm>
          <a:prstGeom prst="rect">
            <a:avLst/>
          </a:prstGeom>
        </p:spPr>
        <p:txBody>
          <a:bodyPr wrap="square" lIns="0" tIns="0" rIns="0" bIns="0" rtlCol="0" anchor="t">
            <a:spAutoFit/>
          </a:bodyPr>
          <a:lstStyle/>
          <a:p>
            <a:pPr algn="ctr">
              <a:lnSpc>
                <a:spcPts val="8230"/>
              </a:lnSpc>
            </a:pPr>
            <a:r>
              <a:rPr lang="en-US" sz="11500" dirty="0">
                <a:solidFill>
                  <a:schemeClr val="bg1"/>
                </a:solidFill>
                <a:latin typeface="League Spartan"/>
                <a:ea typeface="League Spartan"/>
                <a:cs typeface="League Spartan"/>
                <a:sym typeface="League Spartan"/>
              </a:rPr>
              <a:t>Family Fun Events</a:t>
            </a:r>
          </a:p>
        </p:txBody>
      </p:sp>
      <p:pic>
        <p:nvPicPr>
          <p:cNvPr id="9" name="Picture 8">
            <a:extLst>
              <a:ext uri="{FF2B5EF4-FFF2-40B4-BE49-F238E27FC236}">
                <a16:creationId xmlns:a16="http://schemas.microsoft.com/office/drawing/2014/main" id="{945ABA30-8231-D48E-F72A-74FCA8EEE9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5387622"/>
            <a:ext cx="5566972" cy="46667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a:extLst>
            <a:ext uri="{FF2B5EF4-FFF2-40B4-BE49-F238E27FC236}">
              <a16:creationId xmlns:a16="http://schemas.microsoft.com/office/drawing/2014/main" id="{280FD20A-4C70-689B-EDEC-13473A1B86AE}"/>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C8BB751A-DF63-DF3E-1E4F-8CB5E21DECCA}"/>
              </a:ext>
            </a:extLst>
          </p:cNvPr>
          <p:cNvSpPr/>
          <p:nvPr/>
        </p:nvSpPr>
        <p:spPr>
          <a:xfrm>
            <a:off x="12030463" y="627250"/>
            <a:ext cx="5219826" cy="4375769"/>
          </a:xfrm>
          <a:custGeom>
            <a:avLst/>
            <a:gdLst/>
            <a:ahLst/>
            <a:cxnLst/>
            <a:rect l="l" t="t" r="r" b="b"/>
            <a:pathLst>
              <a:path w="5219826" h="4375769">
                <a:moveTo>
                  <a:pt x="0" y="0"/>
                </a:moveTo>
                <a:lnTo>
                  <a:pt x="5219827" y="0"/>
                </a:lnTo>
                <a:lnTo>
                  <a:pt x="5219827" y="4375769"/>
                </a:lnTo>
                <a:lnTo>
                  <a:pt x="0" y="4375769"/>
                </a:lnTo>
                <a:lnTo>
                  <a:pt x="0" y="0"/>
                </a:lnTo>
                <a:close/>
              </a:path>
            </a:pathLst>
          </a:custGeom>
          <a:blipFill>
            <a:blip r:embed="rId3"/>
            <a:stretch>
              <a:fillRect/>
            </a:stretch>
          </a:blipFill>
        </p:spPr>
        <p:txBody>
          <a:bodyPr/>
          <a:lstStyle/>
          <a:p>
            <a:endParaRPr lang="en-GB"/>
          </a:p>
        </p:txBody>
      </p:sp>
      <p:sp>
        <p:nvSpPr>
          <p:cNvPr id="5" name="Freeform 5">
            <a:extLst>
              <a:ext uri="{FF2B5EF4-FFF2-40B4-BE49-F238E27FC236}">
                <a16:creationId xmlns:a16="http://schemas.microsoft.com/office/drawing/2014/main" id="{83B09B24-390A-B130-9E3F-F6D067D1A3C5}"/>
              </a:ext>
            </a:extLst>
          </p:cNvPr>
          <p:cNvSpPr/>
          <p:nvPr/>
        </p:nvSpPr>
        <p:spPr>
          <a:xfrm>
            <a:off x="8991600" y="5303755"/>
            <a:ext cx="5219826" cy="4375769"/>
          </a:xfrm>
          <a:custGeom>
            <a:avLst/>
            <a:gdLst/>
            <a:ahLst/>
            <a:cxnLst/>
            <a:rect l="l" t="t" r="r" b="b"/>
            <a:pathLst>
              <a:path w="5219826" h="4375769">
                <a:moveTo>
                  <a:pt x="0" y="0"/>
                </a:moveTo>
                <a:lnTo>
                  <a:pt x="5219826" y="0"/>
                </a:lnTo>
                <a:lnTo>
                  <a:pt x="5219826" y="4375769"/>
                </a:lnTo>
                <a:lnTo>
                  <a:pt x="0" y="4375769"/>
                </a:lnTo>
                <a:lnTo>
                  <a:pt x="0" y="0"/>
                </a:lnTo>
                <a:close/>
              </a:path>
            </a:pathLst>
          </a:custGeom>
          <a:blipFill>
            <a:blip r:embed="rId4"/>
            <a:stretch>
              <a:fillRect/>
            </a:stretch>
          </a:blipFill>
        </p:spPr>
        <p:txBody>
          <a:bodyPr/>
          <a:lstStyle/>
          <a:p>
            <a:endParaRPr lang="en-GB"/>
          </a:p>
        </p:txBody>
      </p:sp>
      <p:sp>
        <p:nvSpPr>
          <p:cNvPr id="7" name="Freeform 3">
            <a:extLst>
              <a:ext uri="{FF2B5EF4-FFF2-40B4-BE49-F238E27FC236}">
                <a16:creationId xmlns:a16="http://schemas.microsoft.com/office/drawing/2014/main" id="{F7561E47-EA21-3E9C-9B31-A49E97E29F65}"/>
              </a:ext>
            </a:extLst>
          </p:cNvPr>
          <p:cNvSpPr/>
          <p:nvPr/>
        </p:nvSpPr>
        <p:spPr>
          <a:xfrm>
            <a:off x="3179891" y="5303755"/>
            <a:ext cx="5102200" cy="4375769"/>
          </a:xfrm>
          <a:custGeom>
            <a:avLst/>
            <a:gdLst/>
            <a:ahLst/>
            <a:cxnLst/>
            <a:rect l="l" t="t" r="r" b="b"/>
            <a:pathLst>
              <a:path w="5656452" h="4741792">
                <a:moveTo>
                  <a:pt x="0" y="0"/>
                </a:moveTo>
                <a:lnTo>
                  <a:pt x="5656452" y="0"/>
                </a:lnTo>
                <a:lnTo>
                  <a:pt x="5656452" y="4741791"/>
                </a:lnTo>
                <a:lnTo>
                  <a:pt x="0" y="4741791"/>
                </a:lnTo>
                <a:lnTo>
                  <a:pt x="0" y="0"/>
                </a:lnTo>
                <a:close/>
              </a:path>
            </a:pathLst>
          </a:custGeom>
          <a:blipFill>
            <a:blip r:embed="rId5"/>
            <a:stretch>
              <a:fillRect/>
            </a:stretch>
          </a:blipFill>
        </p:spPr>
        <p:txBody>
          <a:bodyPr/>
          <a:lstStyle/>
          <a:p>
            <a:endParaRPr lang="en-GB"/>
          </a:p>
        </p:txBody>
      </p:sp>
      <p:pic>
        <p:nvPicPr>
          <p:cNvPr id="12" name="Picture 11" descr="A poster for a christmas canapes&#10;&#10;AI-generated content may be incorrect.">
            <a:extLst>
              <a:ext uri="{FF2B5EF4-FFF2-40B4-BE49-F238E27FC236}">
                <a16:creationId xmlns:a16="http://schemas.microsoft.com/office/drawing/2014/main" id="{EF5C334F-A4F3-7E00-EAFB-D068E77308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648953"/>
            <a:ext cx="5343138" cy="4479141"/>
          </a:xfrm>
          <a:prstGeom prst="rect">
            <a:avLst/>
          </a:prstGeom>
        </p:spPr>
      </p:pic>
      <p:sp>
        <p:nvSpPr>
          <p:cNvPr id="13" name="TextBox 5">
            <a:extLst>
              <a:ext uri="{FF2B5EF4-FFF2-40B4-BE49-F238E27FC236}">
                <a16:creationId xmlns:a16="http://schemas.microsoft.com/office/drawing/2014/main" id="{E73B085F-C585-98D7-3438-E16BC0CF09DF}"/>
              </a:ext>
            </a:extLst>
          </p:cNvPr>
          <p:cNvSpPr txBox="1"/>
          <p:nvPr/>
        </p:nvSpPr>
        <p:spPr>
          <a:xfrm>
            <a:off x="5992539" y="2247900"/>
            <a:ext cx="5921923" cy="2282676"/>
          </a:xfrm>
          <a:prstGeom prst="rect">
            <a:avLst/>
          </a:prstGeom>
        </p:spPr>
        <p:txBody>
          <a:bodyPr wrap="square" lIns="0" tIns="0" rIns="0" bIns="0" rtlCol="0" anchor="t">
            <a:spAutoFit/>
          </a:bodyPr>
          <a:lstStyle/>
          <a:p>
            <a:pPr algn="ctr">
              <a:lnSpc>
                <a:spcPts val="8230"/>
              </a:lnSpc>
            </a:pPr>
            <a:r>
              <a:rPr lang="en-US" sz="11500" dirty="0">
                <a:solidFill>
                  <a:schemeClr val="bg1"/>
                </a:solidFill>
                <a:latin typeface="League Spartan"/>
                <a:ea typeface="League Spartan"/>
                <a:cs typeface="League Spartan"/>
                <a:sym typeface="League Spartan"/>
              </a:rPr>
              <a:t>Foodie Events</a:t>
            </a:r>
          </a:p>
        </p:txBody>
      </p:sp>
    </p:spTree>
    <p:extLst>
      <p:ext uri="{BB962C8B-B14F-4D97-AF65-F5344CB8AC3E}">
        <p14:creationId xmlns:p14="http://schemas.microsoft.com/office/powerpoint/2010/main" val="166619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a:extLst>
            <a:ext uri="{FF2B5EF4-FFF2-40B4-BE49-F238E27FC236}">
              <a16:creationId xmlns:a16="http://schemas.microsoft.com/office/drawing/2014/main" id="{1E158221-0271-A65C-AE8E-88DF0F5B3E4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4819213B-0E37-7CF9-DE65-017DD0EF2FED}"/>
              </a:ext>
            </a:extLst>
          </p:cNvPr>
          <p:cNvSpPr/>
          <p:nvPr/>
        </p:nvSpPr>
        <p:spPr>
          <a:xfrm>
            <a:off x="6405181" y="4152900"/>
            <a:ext cx="5477638" cy="4526774"/>
          </a:xfrm>
          <a:custGeom>
            <a:avLst/>
            <a:gdLst/>
            <a:ahLst/>
            <a:cxnLst/>
            <a:rect l="l" t="t" r="r" b="b"/>
            <a:pathLst>
              <a:path w="5219826" h="4375769">
                <a:moveTo>
                  <a:pt x="0" y="0"/>
                </a:moveTo>
                <a:lnTo>
                  <a:pt x="5219826" y="0"/>
                </a:lnTo>
                <a:lnTo>
                  <a:pt x="5219826" y="4375769"/>
                </a:lnTo>
                <a:lnTo>
                  <a:pt x="0" y="4375769"/>
                </a:lnTo>
                <a:lnTo>
                  <a:pt x="0" y="0"/>
                </a:lnTo>
                <a:close/>
              </a:path>
            </a:pathLst>
          </a:custGeom>
          <a:blipFill>
            <a:blip r:embed="rId3"/>
            <a:stretch>
              <a:fillRect/>
            </a:stretch>
          </a:blipFill>
        </p:spPr>
        <p:txBody>
          <a:bodyPr/>
          <a:lstStyle/>
          <a:p>
            <a:endParaRPr lang="en-GB"/>
          </a:p>
        </p:txBody>
      </p:sp>
      <p:pic>
        <p:nvPicPr>
          <p:cNvPr id="7" name="Picture 6" descr="A poster for a christmas wreath making event&#10;&#10;AI-generated content may be incorrect.">
            <a:extLst>
              <a:ext uri="{FF2B5EF4-FFF2-40B4-BE49-F238E27FC236}">
                <a16:creationId xmlns:a16="http://schemas.microsoft.com/office/drawing/2014/main" id="{62B9EB98-A190-41BA-34D4-DB493A00D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38" y="4152900"/>
            <a:ext cx="5477639" cy="4553585"/>
          </a:xfrm>
          <a:prstGeom prst="rect">
            <a:avLst/>
          </a:prstGeom>
        </p:spPr>
      </p:pic>
      <p:pic>
        <p:nvPicPr>
          <p:cNvPr id="1026" name="Picture 2" descr="No photo description available.">
            <a:extLst>
              <a:ext uri="{FF2B5EF4-FFF2-40B4-BE49-F238E27FC236}">
                <a16:creationId xmlns:a16="http://schemas.microsoft.com/office/drawing/2014/main" id="{F74170EE-F0CB-A1A0-9E90-1B9B2444A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3345" y="4160915"/>
            <a:ext cx="5390398" cy="4518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DAF2A669-C593-CB1B-CDB9-AC9F9FEBB73D}"/>
              </a:ext>
            </a:extLst>
          </p:cNvPr>
          <p:cNvSpPr txBox="1"/>
          <p:nvPr/>
        </p:nvSpPr>
        <p:spPr>
          <a:xfrm>
            <a:off x="1600200" y="2247900"/>
            <a:ext cx="15087600" cy="1231106"/>
          </a:xfrm>
          <a:prstGeom prst="rect">
            <a:avLst/>
          </a:prstGeom>
        </p:spPr>
        <p:txBody>
          <a:bodyPr wrap="square" lIns="0" tIns="0" rIns="0" bIns="0" rtlCol="0" anchor="t">
            <a:spAutoFit/>
          </a:bodyPr>
          <a:lstStyle/>
          <a:p>
            <a:pPr algn="ctr">
              <a:lnSpc>
                <a:spcPts val="8230"/>
              </a:lnSpc>
            </a:pPr>
            <a:r>
              <a:rPr lang="en-US" sz="11500" dirty="0">
                <a:solidFill>
                  <a:schemeClr val="bg1"/>
                </a:solidFill>
                <a:latin typeface="League Spartan"/>
                <a:ea typeface="League Spartan"/>
                <a:cs typeface="League Spartan"/>
                <a:sym typeface="League Spartan"/>
              </a:rPr>
              <a:t>Creative Events</a:t>
            </a:r>
          </a:p>
        </p:txBody>
      </p:sp>
    </p:spTree>
    <p:extLst>
      <p:ext uri="{BB962C8B-B14F-4D97-AF65-F5344CB8AC3E}">
        <p14:creationId xmlns:p14="http://schemas.microsoft.com/office/powerpoint/2010/main" val="372829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0845"/>
        </a:solidFill>
        <a:effectLst/>
      </p:bgPr>
    </p:bg>
    <p:spTree>
      <p:nvGrpSpPr>
        <p:cNvPr id="1" name="">
          <a:extLst>
            <a:ext uri="{FF2B5EF4-FFF2-40B4-BE49-F238E27FC236}">
              <a16:creationId xmlns:a16="http://schemas.microsoft.com/office/drawing/2014/main" id="{44DEDD0A-9174-7E9B-CA7B-1D7C106F4FD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50EA779-C2C5-E51D-7B99-D326A0966567}"/>
              </a:ext>
            </a:extLst>
          </p:cNvPr>
          <p:cNvSpPr/>
          <p:nvPr/>
        </p:nvSpPr>
        <p:spPr>
          <a:xfrm>
            <a:off x="762000" y="2171700"/>
            <a:ext cx="5251373" cy="3895404"/>
          </a:xfrm>
          <a:custGeom>
            <a:avLst/>
            <a:gdLst/>
            <a:ahLst/>
            <a:cxnLst/>
            <a:rect l="l" t="t" r="r" b="b"/>
            <a:pathLst>
              <a:path w="5255452" h="4405634">
                <a:moveTo>
                  <a:pt x="0" y="0"/>
                </a:moveTo>
                <a:lnTo>
                  <a:pt x="5255452" y="0"/>
                </a:lnTo>
                <a:lnTo>
                  <a:pt x="5255452" y="4405634"/>
                </a:lnTo>
                <a:lnTo>
                  <a:pt x="0" y="4405634"/>
                </a:lnTo>
                <a:lnTo>
                  <a:pt x="0" y="0"/>
                </a:lnTo>
                <a:close/>
              </a:path>
            </a:pathLst>
          </a:custGeom>
          <a:blipFill>
            <a:blip r:embed="rId3"/>
            <a:stretch>
              <a:fillRect/>
            </a:stretch>
          </a:blipFill>
        </p:spPr>
        <p:txBody>
          <a:bodyPr/>
          <a:lstStyle/>
          <a:p>
            <a:endParaRPr lang="en-GB"/>
          </a:p>
        </p:txBody>
      </p:sp>
      <p:sp>
        <p:nvSpPr>
          <p:cNvPr id="7" name="Freeform 7">
            <a:extLst>
              <a:ext uri="{FF2B5EF4-FFF2-40B4-BE49-F238E27FC236}">
                <a16:creationId xmlns:a16="http://schemas.microsoft.com/office/drawing/2014/main" id="{C50C0077-5E52-A548-E6C1-7C2E10CBDAD3}"/>
              </a:ext>
            </a:extLst>
          </p:cNvPr>
          <p:cNvSpPr/>
          <p:nvPr/>
        </p:nvSpPr>
        <p:spPr>
          <a:xfrm>
            <a:off x="12834843" y="5680129"/>
            <a:ext cx="5080558" cy="3976386"/>
          </a:xfrm>
          <a:custGeom>
            <a:avLst/>
            <a:gdLst/>
            <a:ahLst/>
            <a:cxnLst/>
            <a:rect l="l" t="t" r="r" b="b"/>
            <a:pathLst>
              <a:path w="5309158" h="4450656">
                <a:moveTo>
                  <a:pt x="0" y="0"/>
                </a:moveTo>
                <a:lnTo>
                  <a:pt x="5309158" y="0"/>
                </a:lnTo>
                <a:lnTo>
                  <a:pt x="5309158" y="4450656"/>
                </a:lnTo>
                <a:lnTo>
                  <a:pt x="0" y="4450656"/>
                </a:lnTo>
                <a:lnTo>
                  <a:pt x="0" y="0"/>
                </a:lnTo>
                <a:close/>
              </a:path>
            </a:pathLst>
          </a:custGeom>
          <a:blipFill>
            <a:blip r:embed="rId4"/>
            <a:stretch>
              <a:fillRect/>
            </a:stretch>
          </a:blipFill>
        </p:spPr>
        <p:txBody>
          <a:bodyPr/>
          <a:lstStyle/>
          <a:p>
            <a:endParaRPr lang="en-GB"/>
          </a:p>
        </p:txBody>
      </p:sp>
      <p:pic>
        <p:nvPicPr>
          <p:cNvPr id="2" name="Picture 2" descr="National Best Friend Day (2)">
            <a:extLst>
              <a:ext uri="{FF2B5EF4-FFF2-40B4-BE49-F238E27FC236}">
                <a16:creationId xmlns:a16="http://schemas.microsoft.com/office/drawing/2014/main" id="{7BEF8312-D8AA-AEBB-7E3E-79BC17516B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090" y="5676900"/>
            <a:ext cx="5120910" cy="42844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2025 events (22)">
            <a:extLst>
              <a:ext uri="{FF2B5EF4-FFF2-40B4-BE49-F238E27FC236}">
                <a16:creationId xmlns:a16="http://schemas.microsoft.com/office/drawing/2014/main" id="{4DE9883B-E181-7255-8198-8147D2E9A8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7692" y="3001253"/>
            <a:ext cx="4458895" cy="42844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6FD2F289-5E6D-032B-538F-4F08D94D675A}"/>
              </a:ext>
            </a:extLst>
          </p:cNvPr>
          <p:cNvSpPr txBox="1"/>
          <p:nvPr/>
        </p:nvSpPr>
        <p:spPr>
          <a:xfrm>
            <a:off x="4953000" y="1055511"/>
            <a:ext cx="8382000" cy="2282676"/>
          </a:xfrm>
          <a:prstGeom prst="rect">
            <a:avLst/>
          </a:prstGeom>
        </p:spPr>
        <p:txBody>
          <a:bodyPr wrap="square" lIns="0" tIns="0" rIns="0" bIns="0" rtlCol="0" anchor="t">
            <a:spAutoFit/>
          </a:bodyPr>
          <a:lstStyle/>
          <a:p>
            <a:pPr algn="ctr">
              <a:lnSpc>
                <a:spcPts val="8230"/>
              </a:lnSpc>
            </a:pPr>
            <a:r>
              <a:rPr lang="en-US" sz="11500" dirty="0">
                <a:solidFill>
                  <a:schemeClr val="bg1"/>
                </a:solidFill>
                <a:latin typeface="League Spartan"/>
                <a:ea typeface="League Spartan"/>
                <a:cs typeface="League Spartan"/>
                <a:sym typeface="League Spartan"/>
              </a:rPr>
              <a:t>Adventure Events </a:t>
            </a:r>
          </a:p>
        </p:txBody>
      </p:sp>
    </p:spTree>
    <p:extLst>
      <p:ext uri="{BB962C8B-B14F-4D97-AF65-F5344CB8AC3E}">
        <p14:creationId xmlns:p14="http://schemas.microsoft.com/office/powerpoint/2010/main" val="4034647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3127</TotalTime>
  <Words>1191</Words>
  <Application>Microsoft Office PowerPoint</Application>
  <PresentationFormat>Custom</PresentationFormat>
  <Paragraphs>133</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League Spartan</vt:lpstr>
      <vt:lpstr>Montserrat Light</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nicssa &amp; well 2025</dc:title>
  <dc:creator>Mulholland, Bronagh</dc:creator>
  <cp:lastModifiedBy>Davey, Aimee</cp:lastModifiedBy>
  <cp:revision>35</cp:revision>
  <cp:lastPrinted>2026-04-28T08:12:46Z</cp:lastPrinted>
  <dcterms:created xsi:type="dcterms:W3CDTF">2006-08-16T00:00:00Z</dcterms:created>
  <dcterms:modified xsi:type="dcterms:W3CDTF">2026-05-19T13:24:21Z</dcterms:modified>
  <dc:identifier>DAGcvgovpxA</dc:identifier>
</cp:coreProperties>
</file>